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4"/>
  </p:notesMasterIdLst>
  <p:handoutMasterIdLst>
    <p:handoutMasterId r:id="rId15"/>
  </p:handoutMasterIdLst>
  <p:sldIdLst>
    <p:sldId id="408" r:id="rId2"/>
    <p:sldId id="647" r:id="rId3"/>
    <p:sldId id="673" r:id="rId4"/>
    <p:sldId id="678" r:id="rId5"/>
    <p:sldId id="677" r:id="rId6"/>
    <p:sldId id="674" r:id="rId7"/>
    <p:sldId id="679" r:id="rId8"/>
    <p:sldId id="680" r:id="rId9"/>
    <p:sldId id="681" r:id="rId10"/>
    <p:sldId id="682" r:id="rId11"/>
    <p:sldId id="684" r:id="rId12"/>
    <p:sldId id="683" r:id="rId13"/>
  </p:sldIdLst>
  <p:sldSz cx="9906000" cy="6858000" type="A4"/>
  <p:notesSz cx="6773863" cy="9659938"/>
  <p:defaultTextStyle>
    <a:defPPr>
      <a:defRPr lang="it-IT"/>
    </a:defPPr>
    <a:lvl1pPr algn="l" rtl="0" eaLnBrk="0" fontAlgn="base" hangingPunct="0">
      <a:spcBef>
        <a:spcPct val="0"/>
      </a:spcBef>
      <a:spcAft>
        <a:spcPct val="0"/>
      </a:spcAft>
      <a:defRPr sz="2400" kern="1200">
        <a:solidFill>
          <a:srgbClr val="E3E06C"/>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rgbClr val="E3E06C"/>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rgbClr val="E3E06C"/>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rgbClr val="E3E06C"/>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rgbClr val="E3E06C"/>
        </a:solidFill>
        <a:latin typeface="Times New Roman" panose="02020603050405020304" pitchFamily="18" charset="0"/>
        <a:ea typeface="+mn-ea"/>
        <a:cs typeface="+mn-cs"/>
      </a:defRPr>
    </a:lvl5pPr>
    <a:lvl6pPr marL="2286000" algn="l" defTabSz="914400" rtl="0" eaLnBrk="1" latinLnBrk="0" hangingPunct="1">
      <a:defRPr sz="2400" kern="1200">
        <a:solidFill>
          <a:srgbClr val="E3E06C"/>
        </a:solidFill>
        <a:latin typeface="Times New Roman" panose="02020603050405020304" pitchFamily="18" charset="0"/>
        <a:ea typeface="+mn-ea"/>
        <a:cs typeface="+mn-cs"/>
      </a:defRPr>
    </a:lvl6pPr>
    <a:lvl7pPr marL="2743200" algn="l" defTabSz="914400" rtl="0" eaLnBrk="1" latinLnBrk="0" hangingPunct="1">
      <a:defRPr sz="2400" kern="1200">
        <a:solidFill>
          <a:srgbClr val="E3E06C"/>
        </a:solidFill>
        <a:latin typeface="Times New Roman" panose="02020603050405020304" pitchFamily="18" charset="0"/>
        <a:ea typeface="+mn-ea"/>
        <a:cs typeface="+mn-cs"/>
      </a:defRPr>
    </a:lvl7pPr>
    <a:lvl8pPr marL="3200400" algn="l" defTabSz="914400" rtl="0" eaLnBrk="1" latinLnBrk="0" hangingPunct="1">
      <a:defRPr sz="2400" kern="1200">
        <a:solidFill>
          <a:srgbClr val="E3E06C"/>
        </a:solidFill>
        <a:latin typeface="Times New Roman" panose="02020603050405020304" pitchFamily="18" charset="0"/>
        <a:ea typeface="+mn-ea"/>
        <a:cs typeface="+mn-cs"/>
      </a:defRPr>
    </a:lvl8pPr>
    <a:lvl9pPr marL="3657600" algn="l" defTabSz="914400" rtl="0" eaLnBrk="1" latinLnBrk="0" hangingPunct="1">
      <a:defRPr sz="2400" kern="1200">
        <a:solidFill>
          <a:srgbClr val="E3E06C"/>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043">
          <p15:clr>
            <a:srgbClr val="A4A3A4"/>
          </p15:clr>
        </p15:guide>
        <p15:guide id="2" pos="213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89E44"/>
    <a:srgbClr val="003399"/>
    <a:srgbClr val="000099"/>
    <a:srgbClr val="0000CC"/>
    <a:srgbClr val="0000FF"/>
    <a:srgbClr val="E96994"/>
    <a:srgbClr val="B5B4BE"/>
    <a:srgbClr val="B0AF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Stile medio 3 - Color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Stile medio 3 - Color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Stile scuro 2 - Colore 3/Color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Stile 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0" autoAdjust="0"/>
    <p:restoredTop sz="97192" autoAdjust="0"/>
  </p:normalViewPr>
  <p:slideViewPr>
    <p:cSldViewPr showGuides="1">
      <p:cViewPr varScale="1">
        <p:scale>
          <a:sx n="67" d="100"/>
          <a:sy n="67" d="100"/>
        </p:scale>
        <p:origin x="1402" y="6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howGuides="1">
      <p:cViewPr varScale="1">
        <p:scale>
          <a:sx n="37" d="100"/>
          <a:sy n="37" d="100"/>
        </p:scale>
        <p:origin x="-1542" y="-96"/>
      </p:cViewPr>
      <p:guideLst>
        <p:guide orient="horz" pos="3043"/>
        <p:guide pos="213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588" y="9525"/>
            <a:ext cx="2936876" cy="452438"/>
          </a:xfrm>
          <a:prstGeom prst="rect">
            <a:avLst/>
          </a:prstGeom>
          <a:noFill/>
          <a:ln>
            <a:noFill/>
          </a:ln>
          <a:effectLst/>
          <a:extLst/>
        </p:spPr>
        <p:txBody>
          <a:bodyPr vert="horz" wrap="square" lIns="18650" tIns="0" rIns="18650" bIns="0" numCol="1" anchor="t" anchorCtr="0" compatLnSpc="1">
            <a:prstTxWarp prst="textNoShape">
              <a:avLst/>
            </a:prstTxWarp>
          </a:bodyPr>
          <a:lstStyle>
            <a:lvl1pPr algn="l" defTabSz="920750">
              <a:defRPr sz="1000" i="1">
                <a:solidFill>
                  <a:srgbClr val="FFFFFF"/>
                </a:solidFill>
              </a:defRPr>
            </a:lvl1pPr>
          </a:lstStyle>
          <a:p>
            <a:pPr>
              <a:defRPr/>
            </a:pPr>
            <a:endParaRPr lang="it-IT"/>
          </a:p>
        </p:txBody>
      </p:sp>
      <p:sp>
        <p:nvSpPr>
          <p:cNvPr id="3075" name="Rectangle 3"/>
          <p:cNvSpPr>
            <a:spLocks noGrp="1" noChangeArrowheads="1"/>
          </p:cNvSpPr>
          <p:nvPr>
            <p:ph type="dt" sz="quarter" idx="1"/>
          </p:nvPr>
        </p:nvSpPr>
        <p:spPr bwMode="auto">
          <a:xfrm>
            <a:off x="3836988" y="9525"/>
            <a:ext cx="2936875" cy="452438"/>
          </a:xfrm>
          <a:prstGeom prst="rect">
            <a:avLst/>
          </a:prstGeom>
          <a:noFill/>
          <a:ln>
            <a:noFill/>
          </a:ln>
          <a:effectLst/>
          <a:extLst/>
        </p:spPr>
        <p:txBody>
          <a:bodyPr vert="horz" wrap="square" lIns="18650" tIns="0" rIns="18650" bIns="0" numCol="1" anchor="t" anchorCtr="0" compatLnSpc="1">
            <a:prstTxWarp prst="textNoShape">
              <a:avLst/>
            </a:prstTxWarp>
          </a:bodyPr>
          <a:lstStyle>
            <a:lvl1pPr algn="r" defTabSz="920750">
              <a:defRPr sz="1000" i="1">
                <a:solidFill>
                  <a:srgbClr val="FFFFFF"/>
                </a:solidFill>
              </a:defRPr>
            </a:lvl1pPr>
          </a:lstStyle>
          <a:p>
            <a:pPr>
              <a:defRPr/>
            </a:pPr>
            <a:endParaRPr lang="it-IT"/>
          </a:p>
        </p:txBody>
      </p:sp>
      <p:sp>
        <p:nvSpPr>
          <p:cNvPr id="3076" name="Rectangle 4"/>
          <p:cNvSpPr>
            <a:spLocks noGrp="1" noChangeArrowheads="1"/>
          </p:cNvSpPr>
          <p:nvPr>
            <p:ph type="ftr" sz="quarter" idx="2"/>
          </p:nvPr>
        </p:nvSpPr>
        <p:spPr bwMode="auto">
          <a:xfrm>
            <a:off x="-1588" y="9197975"/>
            <a:ext cx="2936876" cy="452438"/>
          </a:xfrm>
          <a:prstGeom prst="rect">
            <a:avLst/>
          </a:prstGeom>
          <a:noFill/>
          <a:ln>
            <a:noFill/>
          </a:ln>
          <a:effectLst/>
          <a:extLst/>
        </p:spPr>
        <p:txBody>
          <a:bodyPr vert="horz" wrap="square" lIns="18650" tIns="0" rIns="18650" bIns="0" numCol="1" anchor="b" anchorCtr="0" compatLnSpc="1">
            <a:prstTxWarp prst="textNoShape">
              <a:avLst/>
            </a:prstTxWarp>
          </a:bodyPr>
          <a:lstStyle>
            <a:lvl1pPr algn="l" defTabSz="920750">
              <a:defRPr sz="1000" i="1">
                <a:solidFill>
                  <a:srgbClr val="FFFFFF"/>
                </a:solidFill>
              </a:defRPr>
            </a:lvl1pPr>
          </a:lstStyle>
          <a:p>
            <a:pPr>
              <a:defRPr/>
            </a:pPr>
            <a:endParaRPr lang="it-IT"/>
          </a:p>
        </p:txBody>
      </p:sp>
      <p:sp>
        <p:nvSpPr>
          <p:cNvPr id="3077" name="Rectangle 5"/>
          <p:cNvSpPr>
            <a:spLocks noGrp="1" noChangeArrowheads="1"/>
          </p:cNvSpPr>
          <p:nvPr>
            <p:ph type="sldNum" sz="quarter" idx="3"/>
          </p:nvPr>
        </p:nvSpPr>
        <p:spPr bwMode="auto">
          <a:xfrm>
            <a:off x="3836988" y="9197975"/>
            <a:ext cx="2936875" cy="452438"/>
          </a:xfrm>
          <a:prstGeom prst="rect">
            <a:avLst/>
          </a:prstGeom>
          <a:noFill/>
          <a:ln>
            <a:noFill/>
          </a:ln>
          <a:effectLst/>
          <a:extLst/>
        </p:spPr>
        <p:txBody>
          <a:bodyPr vert="horz" wrap="square" lIns="18650" tIns="0" rIns="18650" bIns="0" numCol="1" anchor="b" anchorCtr="0" compatLnSpc="1">
            <a:prstTxWarp prst="textNoShape">
              <a:avLst/>
            </a:prstTxWarp>
          </a:bodyPr>
          <a:lstStyle>
            <a:lvl1pPr algn="r" defTabSz="920750">
              <a:defRPr sz="1000" i="1" smtClean="0">
                <a:solidFill>
                  <a:srgbClr val="FFFFFF"/>
                </a:solidFill>
              </a:defRPr>
            </a:lvl1pPr>
          </a:lstStyle>
          <a:p>
            <a:pPr>
              <a:defRPr/>
            </a:pPr>
            <a:fld id="{2489E12B-26CC-4162-9B01-2A00480BF608}" type="slidenum">
              <a:rPr lang="it-IT" altLang="it-IT"/>
              <a:pPr>
                <a:defRPr/>
              </a:pPr>
              <a:t>‹N›</a:t>
            </a:fld>
            <a:endParaRPr lang="it-IT" altLang="it-IT"/>
          </a:p>
        </p:txBody>
      </p:sp>
      <p:sp>
        <p:nvSpPr>
          <p:cNvPr id="24582" name="Rectangle 6"/>
          <p:cNvSpPr>
            <a:spLocks noChangeArrowheads="1"/>
          </p:cNvSpPr>
          <p:nvPr/>
        </p:nvSpPr>
        <p:spPr bwMode="auto">
          <a:xfrm>
            <a:off x="3062288" y="9204325"/>
            <a:ext cx="644525" cy="249238"/>
          </a:xfrm>
          <a:prstGeom prst="rect">
            <a:avLst/>
          </a:prstGeom>
          <a:noFill/>
          <a:ln>
            <a:noFill/>
          </a:ln>
          <a:extLst/>
        </p:spPr>
        <p:txBody>
          <a:bodyPr wrap="none" lIns="87033" tIns="43517" rIns="87033" bIns="43517">
            <a:spAutoFit/>
          </a:bodyPr>
          <a:lstStyle>
            <a:lvl1pPr defTabSz="874713">
              <a:defRPr sz="2400">
                <a:solidFill>
                  <a:srgbClr val="E3E06C"/>
                </a:solidFill>
                <a:latin typeface="Times New Roman" panose="02020603050405020304" pitchFamily="18" charset="0"/>
              </a:defRPr>
            </a:lvl1pPr>
            <a:lvl2pPr marL="742950" indent="-285750" defTabSz="874713">
              <a:defRPr sz="2400">
                <a:solidFill>
                  <a:srgbClr val="E3E06C"/>
                </a:solidFill>
                <a:latin typeface="Times New Roman" panose="02020603050405020304" pitchFamily="18" charset="0"/>
              </a:defRPr>
            </a:lvl2pPr>
            <a:lvl3pPr marL="1143000" indent="-228600" defTabSz="874713">
              <a:defRPr sz="2400">
                <a:solidFill>
                  <a:srgbClr val="E3E06C"/>
                </a:solidFill>
                <a:latin typeface="Times New Roman" panose="02020603050405020304" pitchFamily="18" charset="0"/>
              </a:defRPr>
            </a:lvl3pPr>
            <a:lvl4pPr marL="1600200" indent="-228600" defTabSz="874713">
              <a:defRPr sz="2400">
                <a:solidFill>
                  <a:srgbClr val="E3E06C"/>
                </a:solidFill>
                <a:latin typeface="Times New Roman" panose="02020603050405020304" pitchFamily="18" charset="0"/>
              </a:defRPr>
            </a:lvl4pPr>
            <a:lvl5pPr marL="2057400" indent="-228600" defTabSz="874713">
              <a:defRPr sz="2400">
                <a:solidFill>
                  <a:srgbClr val="E3E06C"/>
                </a:solidFill>
                <a:latin typeface="Times New Roman" panose="02020603050405020304" pitchFamily="18" charset="0"/>
              </a:defRPr>
            </a:lvl5pPr>
            <a:lvl6pPr marL="2514600" indent="-228600" algn="just" defTabSz="874713" eaLnBrk="0" fontAlgn="base" hangingPunct="0">
              <a:spcBef>
                <a:spcPct val="0"/>
              </a:spcBef>
              <a:spcAft>
                <a:spcPct val="0"/>
              </a:spcAft>
              <a:defRPr sz="2400">
                <a:solidFill>
                  <a:srgbClr val="E3E06C"/>
                </a:solidFill>
                <a:latin typeface="Times New Roman" panose="02020603050405020304" pitchFamily="18" charset="0"/>
              </a:defRPr>
            </a:lvl6pPr>
            <a:lvl7pPr marL="2971800" indent="-228600" algn="just" defTabSz="874713" eaLnBrk="0" fontAlgn="base" hangingPunct="0">
              <a:spcBef>
                <a:spcPct val="0"/>
              </a:spcBef>
              <a:spcAft>
                <a:spcPct val="0"/>
              </a:spcAft>
              <a:defRPr sz="2400">
                <a:solidFill>
                  <a:srgbClr val="E3E06C"/>
                </a:solidFill>
                <a:latin typeface="Times New Roman" panose="02020603050405020304" pitchFamily="18" charset="0"/>
              </a:defRPr>
            </a:lvl7pPr>
            <a:lvl8pPr marL="3429000" indent="-228600" algn="just" defTabSz="874713" eaLnBrk="0" fontAlgn="base" hangingPunct="0">
              <a:spcBef>
                <a:spcPct val="0"/>
              </a:spcBef>
              <a:spcAft>
                <a:spcPct val="0"/>
              </a:spcAft>
              <a:defRPr sz="2400">
                <a:solidFill>
                  <a:srgbClr val="E3E06C"/>
                </a:solidFill>
                <a:latin typeface="Times New Roman" panose="02020603050405020304" pitchFamily="18" charset="0"/>
              </a:defRPr>
            </a:lvl8pPr>
            <a:lvl9pPr marL="3886200" indent="-228600" algn="just" defTabSz="874713" eaLnBrk="0" fontAlgn="base" hangingPunct="0">
              <a:spcBef>
                <a:spcPct val="0"/>
              </a:spcBef>
              <a:spcAft>
                <a:spcPct val="0"/>
              </a:spcAft>
              <a:defRPr sz="2400">
                <a:solidFill>
                  <a:srgbClr val="E3E06C"/>
                </a:solidFill>
                <a:latin typeface="Times New Roman" panose="02020603050405020304" pitchFamily="18" charset="0"/>
              </a:defRPr>
            </a:lvl9pPr>
          </a:lstStyle>
          <a:p>
            <a:pPr algn="ctr">
              <a:lnSpc>
                <a:spcPct val="90000"/>
              </a:lnSpc>
              <a:defRPr/>
            </a:pPr>
            <a:r>
              <a:rPr lang="it-IT" altLang="it-IT" sz="1200" smtClean="0">
                <a:solidFill>
                  <a:schemeClr val="tx1"/>
                </a:solidFill>
                <a:latin typeface="Palette" charset="0"/>
              </a:rPr>
              <a:t>Pag. </a:t>
            </a:r>
            <a:fld id="{17A03ED5-EFA2-49EA-BA7B-96B87B20F66D}" type="slidenum">
              <a:rPr lang="it-IT" altLang="it-IT" sz="1200" smtClean="0">
                <a:solidFill>
                  <a:schemeClr val="tx1"/>
                </a:solidFill>
                <a:latin typeface="Palette" charset="0"/>
              </a:rPr>
              <a:pPr algn="ctr">
                <a:lnSpc>
                  <a:spcPct val="90000"/>
                </a:lnSpc>
                <a:defRPr/>
              </a:pPr>
              <a:t>‹N›</a:t>
            </a:fld>
            <a:endParaRPr lang="it-IT" altLang="it-IT" sz="1200" smtClean="0">
              <a:solidFill>
                <a:schemeClr val="tx1"/>
              </a:solidFill>
              <a:latin typeface="Palette" charset="0"/>
            </a:endParaRPr>
          </a:p>
        </p:txBody>
      </p:sp>
    </p:spTree>
    <p:extLst>
      <p:ext uri="{BB962C8B-B14F-4D97-AF65-F5344CB8AC3E}">
        <p14:creationId xmlns:p14="http://schemas.microsoft.com/office/powerpoint/2010/main" val="22504054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9525"/>
            <a:ext cx="2936876" cy="452438"/>
          </a:xfrm>
          <a:prstGeom prst="rect">
            <a:avLst/>
          </a:prstGeom>
          <a:noFill/>
          <a:ln>
            <a:noFill/>
          </a:ln>
          <a:effectLst/>
          <a:extLst/>
        </p:spPr>
        <p:txBody>
          <a:bodyPr vert="horz" wrap="square" lIns="18650" tIns="0" rIns="18650" bIns="0" numCol="1" anchor="t" anchorCtr="0" compatLnSpc="1">
            <a:prstTxWarp prst="textNoShape">
              <a:avLst/>
            </a:prstTxWarp>
          </a:bodyPr>
          <a:lstStyle>
            <a:lvl1pPr algn="l" defTabSz="768350">
              <a:defRPr sz="1000" i="1">
                <a:solidFill>
                  <a:schemeClr val="tx1"/>
                </a:solidFill>
              </a:defRPr>
            </a:lvl1pPr>
          </a:lstStyle>
          <a:p>
            <a:pPr>
              <a:defRPr/>
            </a:pPr>
            <a:endParaRPr lang="it-IT"/>
          </a:p>
        </p:txBody>
      </p:sp>
      <p:sp>
        <p:nvSpPr>
          <p:cNvPr id="2051" name="Rectangle 3"/>
          <p:cNvSpPr>
            <a:spLocks noGrp="1" noChangeArrowheads="1"/>
          </p:cNvSpPr>
          <p:nvPr>
            <p:ph type="dt" idx="1"/>
          </p:nvPr>
        </p:nvSpPr>
        <p:spPr bwMode="auto">
          <a:xfrm>
            <a:off x="3836988" y="9525"/>
            <a:ext cx="2936875" cy="452438"/>
          </a:xfrm>
          <a:prstGeom prst="rect">
            <a:avLst/>
          </a:prstGeom>
          <a:noFill/>
          <a:ln>
            <a:noFill/>
          </a:ln>
          <a:effectLst/>
          <a:extLst/>
        </p:spPr>
        <p:txBody>
          <a:bodyPr vert="horz" wrap="square" lIns="18650" tIns="0" rIns="18650" bIns="0" numCol="1" anchor="t" anchorCtr="0" compatLnSpc="1">
            <a:prstTxWarp prst="textNoShape">
              <a:avLst/>
            </a:prstTxWarp>
          </a:bodyPr>
          <a:lstStyle>
            <a:lvl1pPr algn="r" defTabSz="768350">
              <a:defRPr sz="1000" i="1">
                <a:solidFill>
                  <a:schemeClr val="tx1"/>
                </a:solidFill>
              </a:defRPr>
            </a:lvl1pPr>
          </a:lstStyle>
          <a:p>
            <a:pPr>
              <a:defRPr/>
            </a:pPr>
            <a:endParaRPr lang="it-IT"/>
          </a:p>
        </p:txBody>
      </p:sp>
      <p:sp>
        <p:nvSpPr>
          <p:cNvPr id="2052" name="Rectangle 4"/>
          <p:cNvSpPr>
            <a:spLocks noGrp="1" noChangeArrowheads="1"/>
          </p:cNvSpPr>
          <p:nvPr>
            <p:ph type="ftr" sz="quarter" idx="4"/>
          </p:nvPr>
        </p:nvSpPr>
        <p:spPr bwMode="auto">
          <a:xfrm>
            <a:off x="-1588" y="9197975"/>
            <a:ext cx="2936876" cy="452438"/>
          </a:xfrm>
          <a:prstGeom prst="rect">
            <a:avLst/>
          </a:prstGeom>
          <a:noFill/>
          <a:ln>
            <a:noFill/>
          </a:ln>
          <a:effectLst/>
          <a:extLst/>
        </p:spPr>
        <p:txBody>
          <a:bodyPr vert="horz" wrap="square" lIns="18650" tIns="0" rIns="18650" bIns="0" numCol="1" anchor="b" anchorCtr="0" compatLnSpc="1">
            <a:prstTxWarp prst="textNoShape">
              <a:avLst/>
            </a:prstTxWarp>
          </a:bodyPr>
          <a:lstStyle>
            <a:lvl1pPr algn="l" defTabSz="768350">
              <a:defRPr sz="1000" i="1">
                <a:solidFill>
                  <a:schemeClr val="tx1"/>
                </a:solidFill>
              </a:defRPr>
            </a:lvl1pPr>
          </a:lstStyle>
          <a:p>
            <a:pPr>
              <a:defRPr/>
            </a:pPr>
            <a:endParaRPr lang="it-IT"/>
          </a:p>
        </p:txBody>
      </p:sp>
      <p:sp>
        <p:nvSpPr>
          <p:cNvPr id="2053" name="Rectangle 5"/>
          <p:cNvSpPr>
            <a:spLocks noGrp="1" noChangeArrowheads="1"/>
          </p:cNvSpPr>
          <p:nvPr>
            <p:ph type="sldNum" sz="quarter" idx="5"/>
          </p:nvPr>
        </p:nvSpPr>
        <p:spPr bwMode="auto">
          <a:xfrm>
            <a:off x="3836988" y="9197975"/>
            <a:ext cx="2936875" cy="452438"/>
          </a:xfrm>
          <a:prstGeom prst="rect">
            <a:avLst/>
          </a:prstGeom>
          <a:noFill/>
          <a:ln>
            <a:noFill/>
          </a:ln>
          <a:effectLst/>
          <a:extLst/>
        </p:spPr>
        <p:txBody>
          <a:bodyPr vert="horz" wrap="square" lIns="18650" tIns="0" rIns="18650" bIns="0" numCol="1" anchor="b" anchorCtr="0" compatLnSpc="1">
            <a:prstTxWarp prst="textNoShape">
              <a:avLst/>
            </a:prstTxWarp>
          </a:bodyPr>
          <a:lstStyle>
            <a:lvl1pPr algn="r" defTabSz="768350">
              <a:defRPr sz="1000" i="1" smtClean="0">
                <a:solidFill>
                  <a:schemeClr val="tx1"/>
                </a:solidFill>
              </a:defRPr>
            </a:lvl1pPr>
          </a:lstStyle>
          <a:p>
            <a:pPr>
              <a:defRPr/>
            </a:pPr>
            <a:fld id="{A3DBF63E-E913-4413-B575-5332737EA7B7}" type="slidenum">
              <a:rPr lang="it-IT" altLang="it-IT"/>
              <a:pPr>
                <a:defRPr/>
              </a:pPr>
              <a:t>‹N›</a:t>
            </a:fld>
            <a:endParaRPr lang="it-IT" altLang="it-IT"/>
          </a:p>
        </p:txBody>
      </p:sp>
      <p:sp>
        <p:nvSpPr>
          <p:cNvPr id="22534" name="Rectangle 6"/>
          <p:cNvSpPr>
            <a:spLocks noChangeArrowheads="1"/>
          </p:cNvSpPr>
          <p:nvPr/>
        </p:nvSpPr>
        <p:spPr bwMode="auto">
          <a:xfrm>
            <a:off x="2933700" y="9178925"/>
            <a:ext cx="798513" cy="250825"/>
          </a:xfrm>
          <a:prstGeom prst="rect">
            <a:avLst/>
          </a:prstGeom>
          <a:noFill/>
          <a:ln>
            <a:noFill/>
          </a:ln>
          <a:extLst/>
        </p:spPr>
        <p:txBody>
          <a:bodyPr lIns="87033" tIns="43517" rIns="87033" bIns="43517">
            <a:spAutoFit/>
          </a:bodyPr>
          <a:lstStyle>
            <a:lvl1pPr defTabSz="874713">
              <a:defRPr sz="2400">
                <a:solidFill>
                  <a:srgbClr val="E3E06C"/>
                </a:solidFill>
                <a:latin typeface="Times New Roman" panose="02020603050405020304" pitchFamily="18" charset="0"/>
              </a:defRPr>
            </a:lvl1pPr>
            <a:lvl2pPr marL="742950" indent="-285750" defTabSz="874713">
              <a:defRPr sz="2400">
                <a:solidFill>
                  <a:srgbClr val="E3E06C"/>
                </a:solidFill>
                <a:latin typeface="Times New Roman" panose="02020603050405020304" pitchFamily="18" charset="0"/>
              </a:defRPr>
            </a:lvl2pPr>
            <a:lvl3pPr marL="1143000" indent="-228600" defTabSz="874713">
              <a:defRPr sz="2400">
                <a:solidFill>
                  <a:srgbClr val="E3E06C"/>
                </a:solidFill>
                <a:latin typeface="Times New Roman" panose="02020603050405020304" pitchFamily="18" charset="0"/>
              </a:defRPr>
            </a:lvl3pPr>
            <a:lvl4pPr marL="1600200" indent="-228600" defTabSz="874713">
              <a:defRPr sz="2400">
                <a:solidFill>
                  <a:srgbClr val="E3E06C"/>
                </a:solidFill>
                <a:latin typeface="Times New Roman" panose="02020603050405020304" pitchFamily="18" charset="0"/>
              </a:defRPr>
            </a:lvl4pPr>
            <a:lvl5pPr marL="2057400" indent="-228600" defTabSz="874713">
              <a:defRPr sz="2400">
                <a:solidFill>
                  <a:srgbClr val="E3E06C"/>
                </a:solidFill>
                <a:latin typeface="Times New Roman" panose="02020603050405020304" pitchFamily="18" charset="0"/>
              </a:defRPr>
            </a:lvl5pPr>
            <a:lvl6pPr marL="2514600" indent="-228600" algn="just" defTabSz="874713" eaLnBrk="0" fontAlgn="base" hangingPunct="0">
              <a:spcBef>
                <a:spcPct val="0"/>
              </a:spcBef>
              <a:spcAft>
                <a:spcPct val="0"/>
              </a:spcAft>
              <a:defRPr sz="2400">
                <a:solidFill>
                  <a:srgbClr val="E3E06C"/>
                </a:solidFill>
                <a:latin typeface="Times New Roman" panose="02020603050405020304" pitchFamily="18" charset="0"/>
              </a:defRPr>
            </a:lvl6pPr>
            <a:lvl7pPr marL="2971800" indent="-228600" algn="just" defTabSz="874713" eaLnBrk="0" fontAlgn="base" hangingPunct="0">
              <a:spcBef>
                <a:spcPct val="0"/>
              </a:spcBef>
              <a:spcAft>
                <a:spcPct val="0"/>
              </a:spcAft>
              <a:defRPr sz="2400">
                <a:solidFill>
                  <a:srgbClr val="E3E06C"/>
                </a:solidFill>
                <a:latin typeface="Times New Roman" panose="02020603050405020304" pitchFamily="18" charset="0"/>
              </a:defRPr>
            </a:lvl7pPr>
            <a:lvl8pPr marL="3429000" indent="-228600" algn="just" defTabSz="874713" eaLnBrk="0" fontAlgn="base" hangingPunct="0">
              <a:spcBef>
                <a:spcPct val="0"/>
              </a:spcBef>
              <a:spcAft>
                <a:spcPct val="0"/>
              </a:spcAft>
              <a:defRPr sz="2400">
                <a:solidFill>
                  <a:srgbClr val="E3E06C"/>
                </a:solidFill>
                <a:latin typeface="Times New Roman" panose="02020603050405020304" pitchFamily="18" charset="0"/>
              </a:defRPr>
            </a:lvl8pPr>
            <a:lvl9pPr marL="3886200" indent="-228600" algn="just" defTabSz="874713" eaLnBrk="0" fontAlgn="base" hangingPunct="0">
              <a:spcBef>
                <a:spcPct val="0"/>
              </a:spcBef>
              <a:spcAft>
                <a:spcPct val="0"/>
              </a:spcAft>
              <a:defRPr sz="2400">
                <a:solidFill>
                  <a:srgbClr val="E3E06C"/>
                </a:solidFill>
                <a:latin typeface="Times New Roman" panose="02020603050405020304" pitchFamily="18" charset="0"/>
              </a:defRPr>
            </a:lvl9pPr>
          </a:lstStyle>
          <a:p>
            <a:pPr algn="ctr">
              <a:lnSpc>
                <a:spcPct val="90000"/>
              </a:lnSpc>
              <a:defRPr/>
            </a:pPr>
            <a:r>
              <a:rPr lang="it-IT" altLang="it-IT" sz="1200" smtClean="0">
                <a:solidFill>
                  <a:schemeClr val="tx1"/>
                </a:solidFill>
                <a:latin typeface="Palette" charset="0"/>
              </a:rPr>
              <a:t>Pag. </a:t>
            </a:r>
            <a:fld id="{D8DE14C8-1259-49DC-9D14-D6FB29FA2A0F}" type="slidenum">
              <a:rPr lang="it-IT" altLang="it-IT" sz="1200" smtClean="0">
                <a:solidFill>
                  <a:schemeClr val="tx1"/>
                </a:solidFill>
                <a:latin typeface="Palette" charset="0"/>
              </a:rPr>
              <a:pPr algn="ctr">
                <a:lnSpc>
                  <a:spcPct val="90000"/>
                </a:lnSpc>
                <a:defRPr/>
              </a:pPr>
              <a:t>‹N›</a:t>
            </a:fld>
            <a:endParaRPr lang="it-IT" altLang="it-IT" sz="1200" smtClean="0">
              <a:solidFill>
                <a:schemeClr val="tx1"/>
              </a:solidFill>
              <a:latin typeface="Palette" charset="0"/>
            </a:endParaRPr>
          </a:p>
        </p:txBody>
      </p:sp>
      <p:sp>
        <p:nvSpPr>
          <p:cNvPr id="2055" name="Rectangle 7"/>
          <p:cNvSpPr>
            <a:spLocks noGrp="1" noRot="1" noChangeAspect="1" noChangeArrowheads="1" noTextEdit="1"/>
          </p:cNvSpPr>
          <p:nvPr>
            <p:ph type="sldImg" idx="2"/>
          </p:nvPr>
        </p:nvSpPr>
        <p:spPr bwMode="auto">
          <a:xfrm>
            <a:off x="939800" y="842963"/>
            <a:ext cx="4892675" cy="33861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03288" y="4592638"/>
            <a:ext cx="4965700" cy="4067175"/>
          </a:xfrm>
          <a:prstGeom prst="rect">
            <a:avLst/>
          </a:prstGeom>
          <a:noFill/>
          <a:ln>
            <a:noFill/>
          </a:ln>
          <a:effectLst/>
          <a:extLst/>
        </p:spPr>
        <p:txBody>
          <a:bodyPr vert="horz" wrap="square" lIns="91695" tIns="45071" rIns="91695" bIns="45071" numCol="1" anchor="t" anchorCtr="0" compatLnSpc="1">
            <a:prstTxWarp prst="textNoShape">
              <a:avLst/>
            </a:prstTxWarp>
          </a:bodyPr>
          <a:lstStyle/>
          <a:p>
            <a:pPr lvl="0"/>
            <a:r>
              <a:rPr lang="it-IT" noProof="0" smtClean="0"/>
              <a:t>Corpo testo</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Tree>
    <p:extLst>
      <p:ext uri="{BB962C8B-B14F-4D97-AF65-F5344CB8AC3E}">
        <p14:creationId xmlns:p14="http://schemas.microsoft.com/office/powerpoint/2010/main" val="4086424447"/>
      </p:ext>
    </p:extLst>
  </p:cSld>
  <p:clrMap bg1="lt1" tx1="dk1" bg2="lt2" tx2="dk2" accent1="accent1" accent2="accent2" accent3="accent3" accent4="accent4" accent5="accent5" accent6="accent6" hlink="hlink" folHlink="folHlink"/>
  <p:notesStyle>
    <a:lvl1pPr algn="l" defTabSz="939800" rtl="0" eaLnBrk="0" fontAlgn="base" hangingPunct="0">
      <a:lnSpc>
        <a:spcPct val="89000"/>
      </a:lnSpc>
      <a:spcBef>
        <a:spcPct val="40000"/>
      </a:spcBef>
      <a:spcAft>
        <a:spcPct val="0"/>
      </a:spcAft>
      <a:defRPr sz="1200" kern="1200">
        <a:solidFill>
          <a:schemeClr val="tx1"/>
        </a:solidFill>
        <a:latin typeface="Palette" charset="0"/>
        <a:ea typeface="+mn-ea"/>
        <a:cs typeface="+mn-cs"/>
      </a:defRPr>
    </a:lvl1pPr>
    <a:lvl2pPr marL="463550" algn="l" defTabSz="939800" rtl="0" eaLnBrk="0" fontAlgn="base" hangingPunct="0">
      <a:lnSpc>
        <a:spcPct val="89000"/>
      </a:lnSpc>
      <a:spcBef>
        <a:spcPct val="40000"/>
      </a:spcBef>
      <a:spcAft>
        <a:spcPct val="0"/>
      </a:spcAft>
      <a:defRPr sz="1200" kern="1200">
        <a:solidFill>
          <a:schemeClr val="tx1"/>
        </a:solidFill>
        <a:latin typeface="Palette" charset="0"/>
        <a:ea typeface="+mn-ea"/>
        <a:cs typeface="+mn-cs"/>
      </a:defRPr>
    </a:lvl2pPr>
    <a:lvl3pPr marL="927100" algn="l" defTabSz="939800" rtl="0" eaLnBrk="0" fontAlgn="base" hangingPunct="0">
      <a:lnSpc>
        <a:spcPct val="89000"/>
      </a:lnSpc>
      <a:spcBef>
        <a:spcPct val="40000"/>
      </a:spcBef>
      <a:spcAft>
        <a:spcPct val="0"/>
      </a:spcAft>
      <a:defRPr sz="1200" kern="1200">
        <a:solidFill>
          <a:schemeClr val="tx1"/>
        </a:solidFill>
        <a:latin typeface="Palette" charset="0"/>
        <a:ea typeface="+mn-ea"/>
        <a:cs typeface="+mn-cs"/>
      </a:defRPr>
    </a:lvl3pPr>
    <a:lvl4pPr marL="1390650" algn="l" defTabSz="939800" rtl="0" eaLnBrk="0" fontAlgn="base" hangingPunct="0">
      <a:lnSpc>
        <a:spcPct val="89000"/>
      </a:lnSpc>
      <a:spcBef>
        <a:spcPct val="40000"/>
      </a:spcBef>
      <a:spcAft>
        <a:spcPct val="0"/>
      </a:spcAft>
      <a:defRPr sz="1200" kern="1200">
        <a:solidFill>
          <a:schemeClr val="tx1"/>
        </a:solidFill>
        <a:latin typeface="Palette" charset="0"/>
        <a:ea typeface="+mn-ea"/>
        <a:cs typeface="+mn-cs"/>
      </a:defRPr>
    </a:lvl4pPr>
    <a:lvl5pPr marL="1854200" algn="l" defTabSz="939800" rtl="0" eaLnBrk="0" fontAlgn="base" hangingPunct="0">
      <a:lnSpc>
        <a:spcPct val="89000"/>
      </a:lnSpc>
      <a:spcBef>
        <a:spcPct val="40000"/>
      </a:spcBef>
      <a:spcAft>
        <a:spcPct val="0"/>
      </a:spcAft>
      <a:defRPr sz="1200" kern="1200">
        <a:solidFill>
          <a:schemeClr val="tx1"/>
        </a:solidFill>
        <a:latin typeface="Palette"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TextEdit="1"/>
          </p:cNvSpPr>
          <p:nvPr>
            <p:ph type="sldImg"/>
          </p:nvPr>
        </p:nvSpPr>
        <p:spPr>
          <a:ln/>
        </p:spPr>
      </p:sp>
      <p:sp>
        <p:nvSpPr>
          <p:cNvPr id="13315"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smtClean="0"/>
          </a:p>
        </p:txBody>
      </p:sp>
      <p:sp>
        <p:nvSpPr>
          <p:cNvPr id="13316"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defTabSz="768350">
              <a:defRPr sz="2400">
                <a:solidFill>
                  <a:srgbClr val="E3E06C"/>
                </a:solidFill>
                <a:latin typeface="Times New Roman" panose="02020603050405020304" pitchFamily="18" charset="0"/>
              </a:defRPr>
            </a:lvl1pPr>
            <a:lvl2pPr marL="742950" indent="-285750" algn="just" defTabSz="768350">
              <a:defRPr sz="2400">
                <a:solidFill>
                  <a:srgbClr val="E3E06C"/>
                </a:solidFill>
                <a:latin typeface="Times New Roman" panose="02020603050405020304" pitchFamily="18" charset="0"/>
              </a:defRPr>
            </a:lvl2pPr>
            <a:lvl3pPr marL="1143000" indent="-228600" algn="just" defTabSz="768350">
              <a:defRPr sz="2400">
                <a:solidFill>
                  <a:srgbClr val="E3E06C"/>
                </a:solidFill>
                <a:latin typeface="Times New Roman" panose="02020603050405020304" pitchFamily="18" charset="0"/>
              </a:defRPr>
            </a:lvl3pPr>
            <a:lvl4pPr marL="1600200" indent="-228600" algn="just" defTabSz="768350">
              <a:defRPr sz="2400">
                <a:solidFill>
                  <a:srgbClr val="E3E06C"/>
                </a:solidFill>
                <a:latin typeface="Times New Roman" panose="02020603050405020304" pitchFamily="18" charset="0"/>
              </a:defRPr>
            </a:lvl4pPr>
            <a:lvl5pPr marL="2057400" indent="-228600" algn="just" defTabSz="768350">
              <a:defRPr sz="2400">
                <a:solidFill>
                  <a:srgbClr val="E3E06C"/>
                </a:solidFill>
                <a:latin typeface="Times New Roman" panose="02020603050405020304" pitchFamily="18" charset="0"/>
              </a:defRPr>
            </a:lvl5pPr>
            <a:lvl6pPr marL="2514600" indent="-228600" algn="just" defTabSz="768350" eaLnBrk="0" fontAlgn="base" hangingPunct="0">
              <a:spcBef>
                <a:spcPct val="0"/>
              </a:spcBef>
              <a:spcAft>
                <a:spcPct val="0"/>
              </a:spcAft>
              <a:defRPr sz="2400">
                <a:solidFill>
                  <a:srgbClr val="E3E06C"/>
                </a:solidFill>
                <a:latin typeface="Times New Roman" panose="02020603050405020304" pitchFamily="18" charset="0"/>
              </a:defRPr>
            </a:lvl6pPr>
            <a:lvl7pPr marL="2971800" indent="-228600" algn="just" defTabSz="768350" eaLnBrk="0" fontAlgn="base" hangingPunct="0">
              <a:spcBef>
                <a:spcPct val="0"/>
              </a:spcBef>
              <a:spcAft>
                <a:spcPct val="0"/>
              </a:spcAft>
              <a:defRPr sz="2400">
                <a:solidFill>
                  <a:srgbClr val="E3E06C"/>
                </a:solidFill>
                <a:latin typeface="Times New Roman" panose="02020603050405020304" pitchFamily="18" charset="0"/>
              </a:defRPr>
            </a:lvl7pPr>
            <a:lvl8pPr marL="3429000" indent="-228600" algn="just" defTabSz="768350" eaLnBrk="0" fontAlgn="base" hangingPunct="0">
              <a:spcBef>
                <a:spcPct val="0"/>
              </a:spcBef>
              <a:spcAft>
                <a:spcPct val="0"/>
              </a:spcAft>
              <a:defRPr sz="2400">
                <a:solidFill>
                  <a:srgbClr val="E3E06C"/>
                </a:solidFill>
                <a:latin typeface="Times New Roman" panose="02020603050405020304" pitchFamily="18" charset="0"/>
              </a:defRPr>
            </a:lvl8pPr>
            <a:lvl9pPr marL="3886200" indent="-228600" algn="just" defTabSz="768350" eaLnBrk="0" fontAlgn="base" hangingPunct="0">
              <a:spcBef>
                <a:spcPct val="0"/>
              </a:spcBef>
              <a:spcAft>
                <a:spcPct val="0"/>
              </a:spcAft>
              <a:defRPr sz="2400">
                <a:solidFill>
                  <a:srgbClr val="E3E06C"/>
                </a:solidFill>
                <a:latin typeface="Times New Roman" panose="02020603050405020304" pitchFamily="18" charset="0"/>
              </a:defRPr>
            </a:lvl9pPr>
          </a:lstStyle>
          <a:p>
            <a:pPr algn="r"/>
            <a:fld id="{DD7997B3-944B-4149-8F50-E71EECF38091}" type="slidenum">
              <a:rPr lang="it-IT" altLang="it-IT" sz="1000">
                <a:solidFill>
                  <a:schemeClr val="tx1"/>
                </a:solidFill>
              </a:rPr>
              <a:pPr algn="r"/>
              <a:t>9</a:t>
            </a:fld>
            <a:endParaRPr lang="it-IT" altLang="it-IT" sz="1000">
              <a:solidFill>
                <a:schemeClr val="tx1"/>
              </a:solidFill>
            </a:endParaRPr>
          </a:p>
        </p:txBody>
      </p:sp>
    </p:spTree>
    <p:extLst>
      <p:ext uri="{BB962C8B-B14F-4D97-AF65-F5344CB8AC3E}">
        <p14:creationId xmlns:p14="http://schemas.microsoft.com/office/powerpoint/2010/main" val="967893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immagine diapositiva 1"/>
          <p:cNvSpPr>
            <a:spLocks noGrp="1" noRot="1" noChangeAspect="1" noTextEdit="1"/>
          </p:cNvSpPr>
          <p:nvPr>
            <p:ph type="sldImg"/>
          </p:nvPr>
        </p:nvSpPr>
        <p:spPr>
          <a:ln/>
        </p:spPr>
      </p:sp>
      <p:sp>
        <p:nvSpPr>
          <p:cNvPr id="15363"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smtClean="0"/>
          </a:p>
        </p:txBody>
      </p:sp>
      <p:sp>
        <p:nvSpPr>
          <p:cNvPr id="15364"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defTabSz="768350">
              <a:defRPr sz="2400">
                <a:solidFill>
                  <a:srgbClr val="E3E06C"/>
                </a:solidFill>
                <a:latin typeface="Times New Roman" panose="02020603050405020304" pitchFamily="18" charset="0"/>
              </a:defRPr>
            </a:lvl1pPr>
            <a:lvl2pPr marL="742950" indent="-285750" algn="just" defTabSz="768350">
              <a:defRPr sz="2400">
                <a:solidFill>
                  <a:srgbClr val="E3E06C"/>
                </a:solidFill>
                <a:latin typeface="Times New Roman" panose="02020603050405020304" pitchFamily="18" charset="0"/>
              </a:defRPr>
            </a:lvl2pPr>
            <a:lvl3pPr marL="1143000" indent="-228600" algn="just" defTabSz="768350">
              <a:defRPr sz="2400">
                <a:solidFill>
                  <a:srgbClr val="E3E06C"/>
                </a:solidFill>
                <a:latin typeface="Times New Roman" panose="02020603050405020304" pitchFamily="18" charset="0"/>
              </a:defRPr>
            </a:lvl3pPr>
            <a:lvl4pPr marL="1600200" indent="-228600" algn="just" defTabSz="768350">
              <a:defRPr sz="2400">
                <a:solidFill>
                  <a:srgbClr val="E3E06C"/>
                </a:solidFill>
                <a:latin typeface="Times New Roman" panose="02020603050405020304" pitchFamily="18" charset="0"/>
              </a:defRPr>
            </a:lvl4pPr>
            <a:lvl5pPr marL="2057400" indent="-228600" algn="just" defTabSz="768350">
              <a:defRPr sz="2400">
                <a:solidFill>
                  <a:srgbClr val="E3E06C"/>
                </a:solidFill>
                <a:latin typeface="Times New Roman" panose="02020603050405020304" pitchFamily="18" charset="0"/>
              </a:defRPr>
            </a:lvl5pPr>
            <a:lvl6pPr marL="2514600" indent="-228600" algn="just" defTabSz="768350" eaLnBrk="0" fontAlgn="base" hangingPunct="0">
              <a:spcBef>
                <a:spcPct val="0"/>
              </a:spcBef>
              <a:spcAft>
                <a:spcPct val="0"/>
              </a:spcAft>
              <a:defRPr sz="2400">
                <a:solidFill>
                  <a:srgbClr val="E3E06C"/>
                </a:solidFill>
                <a:latin typeface="Times New Roman" panose="02020603050405020304" pitchFamily="18" charset="0"/>
              </a:defRPr>
            </a:lvl6pPr>
            <a:lvl7pPr marL="2971800" indent="-228600" algn="just" defTabSz="768350" eaLnBrk="0" fontAlgn="base" hangingPunct="0">
              <a:spcBef>
                <a:spcPct val="0"/>
              </a:spcBef>
              <a:spcAft>
                <a:spcPct val="0"/>
              </a:spcAft>
              <a:defRPr sz="2400">
                <a:solidFill>
                  <a:srgbClr val="E3E06C"/>
                </a:solidFill>
                <a:latin typeface="Times New Roman" panose="02020603050405020304" pitchFamily="18" charset="0"/>
              </a:defRPr>
            </a:lvl7pPr>
            <a:lvl8pPr marL="3429000" indent="-228600" algn="just" defTabSz="768350" eaLnBrk="0" fontAlgn="base" hangingPunct="0">
              <a:spcBef>
                <a:spcPct val="0"/>
              </a:spcBef>
              <a:spcAft>
                <a:spcPct val="0"/>
              </a:spcAft>
              <a:defRPr sz="2400">
                <a:solidFill>
                  <a:srgbClr val="E3E06C"/>
                </a:solidFill>
                <a:latin typeface="Times New Roman" panose="02020603050405020304" pitchFamily="18" charset="0"/>
              </a:defRPr>
            </a:lvl8pPr>
            <a:lvl9pPr marL="3886200" indent="-228600" algn="just" defTabSz="768350" eaLnBrk="0" fontAlgn="base" hangingPunct="0">
              <a:spcBef>
                <a:spcPct val="0"/>
              </a:spcBef>
              <a:spcAft>
                <a:spcPct val="0"/>
              </a:spcAft>
              <a:defRPr sz="2400">
                <a:solidFill>
                  <a:srgbClr val="E3E06C"/>
                </a:solidFill>
                <a:latin typeface="Times New Roman" panose="02020603050405020304" pitchFamily="18" charset="0"/>
              </a:defRPr>
            </a:lvl9pPr>
          </a:lstStyle>
          <a:p>
            <a:pPr algn="r"/>
            <a:fld id="{C2DDC166-050D-4C6C-9FC0-107A62ABFF41}" type="slidenum">
              <a:rPr lang="it-IT" altLang="it-IT" sz="1000">
                <a:solidFill>
                  <a:schemeClr val="tx1"/>
                </a:solidFill>
              </a:rPr>
              <a:pPr algn="r"/>
              <a:t>10</a:t>
            </a:fld>
            <a:endParaRPr lang="it-IT" altLang="it-IT" sz="1000">
              <a:solidFill>
                <a:schemeClr val="tx1"/>
              </a:solidFill>
            </a:endParaRPr>
          </a:p>
        </p:txBody>
      </p:sp>
    </p:spTree>
    <p:extLst>
      <p:ext uri="{BB962C8B-B14F-4D97-AF65-F5344CB8AC3E}">
        <p14:creationId xmlns:p14="http://schemas.microsoft.com/office/powerpoint/2010/main" val="272631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immagine diapositiva 1"/>
          <p:cNvSpPr>
            <a:spLocks noGrp="1" noRot="1" noChangeAspect="1" noTextEdit="1"/>
          </p:cNvSpPr>
          <p:nvPr>
            <p:ph type="sldImg"/>
          </p:nvPr>
        </p:nvSpPr>
        <p:spPr>
          <a:ln/>
        </p:spPr>
      </p:sp>
      <p:sp>
        <p:nvSpPr>
          <p:cNvPr id="18435"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
        <p:nvSpPr>
          <p:cNvPr id="18436"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defTabSz="768350">
              <a:defRPr sz="2400">
                <a:solidFill>
                  <a:srgbClr val="E3E06C"/>
                </a:solidFill>
                <a:latin typeface="Times New Roman" panose="02020603050405020304" pitchFamily="18" charset="0"/>
              </a:defRPr>
            </a:lvl1pPr>
            <a:lvl2pPr marL="742950" indent="-285750" algn="just" defTabSz="768350">
              <a:defRPr sz="2400">
                <a:solidFill>
                  <a:srgbClr val="E3E06C"/>
                </a:solidFill>
                <a:latin typeface="Times New Roman" panose="02020603050405020304" pitchFamily="18" charset="0"/>
              </a:defRPr>
            </a:lvl2pPr>
            <a:lvl3pPr marL="1143000" indent="-228600" algn="just" defTabSz="768350">
              <a:defRPr sz="2400">
                <a:solidFill>
                  <a:srgbClr val="E3E06C"/>
                </a:solidFill>
                <a:latin typeface="Times New Roman" panose="02020603050405020304" pitchFamily="18" charset="0"/>
              </a:defRPr>
            </a:lvl3pPr>
            <a:lvl4pPr marL="1600200" indent="-228600" algn="just" defTabSz="768350">
              <a:defRPr sz="2400">
                <a:solidFill>
                  <a:srgbClr val="E3E06C"/>
                </a:solidFill>
                <a:latin typeface="Times New Roman" panose="02020603050405020304" pitchFamily="18" charset="0"/>
              </a:defRPr>
            </a:lvl4pPr>
            <a:lvl5pPr marL="2057400" indent="-228600" algn="just" defTabSz="768350">
              <a:defRPr sz="2400">
                <a:solidFill>
                  <a:srgbClr val="E3E06C"/>
                </a:solidFill>
                <a:latin typeface="Times New Roman" panose="02020603050405020304" pitchFamily="18" charset="0"/>
              </a:defRPr>
            </a:lvl5pPr>
            <a:lvl6pPr marL="2514600" indent="-228600" algn="just" defTabSz="768350" eaLnBrk="0" fontAlgn="base" hangingPunct="0">
              <a:spcBef>
                <a:spcPct val="0"/>
              </a:spcBef>
              <a:spcAft>
                <a:spcPct val="0"/>
              </a:spcAft>
              <a:defRPr sz="2400">
                <a:solidFill>
                  <a:srgbClr val="E3E06C"/>
                </a:solidFill>
                <a:latin typeface="Times New Roman" panose="02020603050405020304" pitchFamily="18" charset="0"/>
              </a:defRPr>
            </a:lvl6pPr>
            <a:lvl7pPr marL="2971800" indent="-228600" algn="just" defTabSz="768350" eaLnBrk="0" fontAlgn="base" hangingPunct="0">
              <a:spcBef>
                <a:spcPct val="0"/>
              </a:spcBef>
              <a:spcAft>
                <a:spcPct val="0"/>
              </a:spcAft>
              <a:defRPr sz="2400">
                <a:solidFill>
                  <a:srgbClr val="E3E06C"/>
                </a:solidFill>
                <a:latin typeface="Times New Roman" panose="02020603050405020304" pitchFamily="18" charset="0"/>
              </a:defRPr>
            </a:lvl7pPr>
            <a:lvl8pPr marL="3429000" indent="-228600" algn="just" defTabSz="768350" eaLnBrk="0" fontAlgn="base" hangingPunct="0">
              <a:spcBef>
                <a:spcPct val="0"/>
              </a:spcBef>
              <a:spcAft>
                <a:spcPct val="0"/>
              </a:spcAft>
              <a:defRPr sz="2400">
                <a:solidFill>
                  <a:srgbClr val="E3E06C"/>
                </a:solidFill>
                <a:latin typeface="Times New Roman" panose="02020603050405020304" pitchFamily="18" charset="0"/>
              </a:defRPr>
            </a:lvl8pPr>
            <a:lvl9pPr marL="3886200" indent="-228600" algn="just" defTabSz="768350" eaLnBrk="0" fontAlgn="base" hangingPunct="0">
              <a:spcBef>
                <a:spcPct val="0"/>
              </a:spcBef>
              <a:spcAft>
                <a:spcPct val="0"/>
              </a:spcAft>
              <a:defRPr sz="2400">
                <a:solidFill>
                  <a:srgbClr val="E3E06C"/>
                </a:solidFill>
                <a:latin typeface="Times New Roman" panose="02020603050405020304" pitchFamily="18" charset="0"/>
              </a:defRPr>
            </a:lvl9pPr>
          </a:lstStyle>
          <a:p>
            <a:pPr algn="r"/>
            <a:fld id="{2AAB08A4-78EC-4B2F-8A01-40572E476299}" type="slidenum">
              <a:rPr lang="it-IT" altLang="it-IT" sz="1000">
                <a:solidFill>
                  <a:schemeClr val="tx1"/>
                </a:solidFill>
              </a:rPr>
              <a:pPr algn="r"/>
              <a:t>12</a:t>
            </a:fld>
            <a:endParaRPr lang="it-IT" altLang="it-IT" sz="1000">
              <a:solidFill>
                <a:schemeClr val="tx1"/>
              </a:solidFill>
            </a:endParaRPr>
          </a:p>
        </p:txBody>
      </p:sp>
    </p:spTree>
    <p:extLst>
      <p:ext uri="{BB962C8B-B14F-4D97-AF65-F5344CB8AC3E}">
        <p14:creationId xmlns:p14="http://schemas.microsoft.com/office/powerpoint/2010/main" val="203423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950" y="2130430"/>
            <a:ext cx="84201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7203E98-084E-44F9-B2D9-B9F53899D3B0}" type="slidenum">
              <a:rPr lang="it-IT" altLang="it-IT"/>
              <a:pPr>
                <a:defRPr/>
              </a:pPr>
              <a:t>‹N›</a:t>
            </a:fld>
            <a:endParaRPr lang="it-IT" altLang="it-IT"/>
          </a:p>
        </p:txBody>
      </p:sp>
    </p:spTree>
    <p:extLst>
      <p:ext uri="{BB962C8B-B14F-4D97-AF65-F5344CB8AC3E}">
        <p14:creationId xmlns:p14="http://schemas.microsoft.com/office/powerpoint/2010/main" val="4242324853"/>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65E532A-6324-46BC-9BB3-D257DC6BEBFC}" type="slidenum">
              <a:rPr lang="it-IT" altLang="it-IT"/>
              <a:pPr>
                <a:defRPr/>
              </a:pPr>
              <a:t>‹N›</a:t>
            </a:fld>
            <a:endParaRPr lang="it-IT" altLang="it-IT"/>
          </a:p>
        </p:txBody>
      </p:sp>
    </p:spTree>
    <p:extLst>
      <p:ext uri="{BB962C8B-B14F-4D97-AF65-F5344CB8AC3E}">
        <p14:creationId xmlns:p14="http://schemas.microsoft.com/office/powerpoint/2010/main" val="10661441"/>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780337" y="274643"/>
            <a:ext cx="2414588"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36577" y="274643"/>
            <a:ext cx="7078663"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69C7A2D-2272-4FF5-9954-423EB2C442F0}" type="slidenum">
              <a:rPr lang="it-IT" altLang="it-IT"/>
              <a:pPr>
                <a:defRPr/>
              </a:pPr>
              <a:t>‹N›</a:t>
            </a:fld>
            <a:endParaRPr lang="it-IT" altLang="it-IT"/>
          </a:p>
        </p:txBody>
      </p:sp>
    </p:spTree>
    <p:extLst>
      <p:ext uri="{BB962C8B-B14F-4D97-AF65-F5344CB8AC3E}">
        <p14:creationId xmlns:p14="http://schemas.microsoft.com/office/powerpoint/2010/main" val="2453073818"/>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15EE5C4-88BA-4D69-9246-6472E0B6FA15}" type="slidenum">
              <a:rPr lang="it-IT" altLang="it-IT"/>
              <a:pPr>
                <a:defRPr/>
              </a:pPr>
              <a:t>‹N›</a:t>
            </a:fld>
            <a:endParaRPr lang="it-IT" altLang="it-IT"/>
          </a:p>
        </p:txBody>
      </p:sp>
    </p:spTree>
    <p:extLst>
      <p:ext uri="{BB962C8B-B14F-4D97-AF65-F5344CB8AC3E}">
        <p14:creationId xmlns:p14="http://schemas.microsoft.com/office/powerpoint/2010/main" val="3384161366"/>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506" y="4406905"/>
            <a:ext cx="84201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6C3A545-6E83-4D03-976F-1749976CCA75}" type="slidenum">
              <a:rPr lang="it-IT" altLang="it-IT"/>
              <a:pPr>
                <a:defRPr/>
              </a:pPr>
              <a:t>‹N›</a:t>
            </a:fld>
            <a:endParaRPr lang="it-IT" altLang="it-IT"/>
          </a:p>
        </p:txBody>
      </p:sp>
    </p:spTree>
    <p:extLst>
      <p:ext uri="{BB962C8B-B14F-4D97-AF65-F5344CB8AC3E}">
        <p14:creationId xmlns:p14="http://schemas.microsoft.com/office/powerpoint/2010/main" val="4069534337"/>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36575" y="1600205"/>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448300" y="1600205"/>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769E957-514C-41A8-AEF2-1B85F2340973}" type="slidenum">
              <a:rPr lang="it-IT" altLang="it-IT"/>
              <a:pPr>
                <a:defRPr/>
              </a:pPr>
              <a:t>‹N›</a:t>
            </a:fld>
            <a:endParaRPr lang="it-IT" altLang="it-IT"/>
          </a:p>
        </p:txBody>
      </p:sp>
    </p:spTree>
    <p:extLst>
      <p:ext uri="{BB962C8B-B14F-4D97-AF65-F5344CB8AC3E}">
        <p14:creationId xmlns:p14="http://schemas.microsoft.com/office/powerpoint/2010/main" val="4210348425"/>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03246CC-252B-471B-BB4B-09AF5D762BB3}" type="slidenum">
              <a:rPr lang="it-IT" altLang="it-IT"/>
              <a:pPr>
                <a:defRPr/>
              </a:pPr>
              <a:t>‹N›</a:t>
            </a:fld>
            <a:endParaRPr lang="it-IT" altLang="it-IT"/>
          </a:p>
        </p:txBody>
      </p:sp>
    </p:spTree>
    <p:extLst>
      <p:ext uri="{BB962C8B-B14F-4D97-AF65-F5344CB8AC3E}">
        <p14:creationId xmlns:p14="http://schemas.microsoft.com/office/powerpoint/2010/main" val="1046329797"/>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2DCDA4CF-AF35-4D58-8998-1D97DD322DB3}" type="slidenum">
              <a:rPr lang="it-IT" altLang="it-IT"/>
              <a:pPr>
                <a:defRPr/>
              </a:pPr>
              <a:t>‹N›</a:t>
            </a:fld>
            <a:endParaRPr lang="it-IT" altLang="it-IT"/>
          </a:p>
        </p:txBody>
      </p:sp>
    </p:spTree>
    <p:extLst>
      <p:ext uri="{BB962C8B-B14F-4D97-AF65-F5344CB8AC3E}">
        <p14:creationId xmlns:p14="http://schemas.microsoft.com/office/powerpoint/2010/main" val="1161997663"/>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76A90E5D-D7D5-4A9E-AA7B-476F9341B8D6}" type="slidenum">
              <a:rPr lang="it-IT" altLang="it-IT"/>
              <a:pPr>
                <a:defRPr/>
              </a:pPr>
              <a:t>‹N›</a:t>
            </a:fld>
            <a:endParaRPr lang="it-IT" altLang="it-IT"/>
          </a:p>
        </p:txBody>
      </p:sp>
    </p:spTree>
    <p:extLst>
      <p:ext uri="{BB962C8B-B14F-4D97-AF65-F5344CB8AC3E}">
        <p14:creationId xmlns:p14="http://schemas.microsoft.com/office/powerpoint/2010/main" val="3547224198"/>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006"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4F6257DC-9901-4148-810A-FC0D4A1FB93D}" type="slidenum">
              <a:rPr lang="it-IT" altLang="it-IT"/>
              <a:pPr>
                <a:defRPr/>
              </a:pPr>
              <a:t>‹N›</a:t>
            </a:fld>
            <a:endParaRPr lang="it-IT" altLang="it-IT"/>
          </a:p>
        </p:txBody>
      </p:sp>
    </p:spTree>
    <p:extLst>
      <p:ext uri="{BB962C8B-B14F-4D97-AF65-F5344CB8AC3E}">
        <p14:creationId xmlns:p14="http://schemas.microsoft.com/office/powerpoint/2010/main" val="1684356382"/>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645" y="4800600"/>
            <a:ext cx="59436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ABFD537-7B36-4EE2-A72E-D3F89AC668AB}" type="slidenum">
              <a:rPr lang="it-IT" altLang="it-IT"/>
              <a:pPr>
                <a:defRPr/>
              </a:pPr>
              <a:t>‹N›</a:t>
            </a:fld>
            <a:endParaRPr lang="it-IT" altLang="it-IT"/>
          </a:p>
        </p:txBody>
      </p:sp>
    </p:spTree>
    <p:extLst>
      <p:ext uri="{BB962C8B-B14F-4D97-AF65-F5344CB8AC3E}">
        <p14:creationId xmlns:p14="http://schemas.microsoft.com/office/powerpoint/2010/main" val="1734108849"/>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Segnaposto testo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it-IT"/>
          </a:p>
        </p:txBody>
      </p:sp>
      <p:sp>
        <p:nvSpPr>
          <p:cNvPr id="5" name="Segnaposto piè di pagina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60ABB411-8F99-4E33-8B23-6569C002A8E3}"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png"/><Relationship Id="rId7"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6.jpeg"/><Relationship Id="rId4" Type="http://schemas.openxmlformats.org/officeDocument/2006/relationships/image" Target="../media/image4.png"/><Relationship Id="rId9" Type="http://schemas.openxmlformats.org/officeDocument/2006/relationships/image" Target="../media/image22.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3.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jpeg"/><Relationship Id="rId12"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6.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Rectangle 1027"/>
          <p:cNvSpPr>
            <a:spLocks noChangeArrowheads="1"/>
          </p:cNvSpPr>
          <p:nvPr/>
        </p:nvSpPr>
        <p:spPr bwMode="auto">
          <a:xfrm>
            <a:off x="2432050" y="2801938"/>
            <a:ext cx="4795838"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sz="6000" b="1" i="1">
                <a:solidFill>
                  <a:srgbClr val="002060"/>
                </a:solidFill>
                <a:latin typeface="Times New Roman" panose="02020603050405020304" pitchFamily="18" charset="0"/>
                <a:cs typeface="Times New Roman" panose="02020603050405020304" pitchFamily="18" charset="0"/>
              </a:rPr>
              <a:t>Operazione</a:t>
            </a:r>
          </a:p>
          <a:p>
            <a:pPr algn="ctr">
              <a:spcBef>
                <a:spcPct val="0"/>
              </a:spcBef>
              <a:buFontTx/>
              <a:buNone/>
            </a:pPr>
            <a:r>
              <a:rPr lang="it-IT" altLang="it-IT" sz="6000" b="1">
                <a:solidFill>
                  <a:srgbClr val="002060"/>
                </a:solidFill>
                <a:latin typeface="Times New Roman" panose="02020603050405020304" pitchFamily="18" charset="0"/>
                <a:cs typeface="Times New Roman" panose="02020603050405020304" pitchFamily="18" charset="0"/>
              </a:rPr>
              <a:t>“</a:t>
            </a:r>
            <a:r>
              <a:rPr lang="it-IT" altLang="it-IT" sz="6000" b="1" i="1">
                <a:solidFill>
                  <a:srgbClr val="002060"/>
                </a:solidFill>
                <a:latin typeface="Times New Roman" panose="02020603050405020304" pitchFamily="18" charset="0"/>
                <a:cs typeface="Times New Roman" panose="02020603050405020304" pitchFamily="18" charset="0"/>
              </a:rPr>
              <a:t>Minerva</a:t>
            </a:r>
            <a:r>
              <a:rPr lang="it-IT" altLang="it-IT" sz="6000" b="1">
                <a:solidFill>
                  <a:srgbClr val="002060"/>
                </a:solidFill>
                <a:latin typeface="Times New Roman" panose="02020603050405020304" pitchFamily="18" charset="0"/>
                <a:cs typeface="Times New Roman" panose="02020603050405020304" pitchFamily="18" charset="0"/>
              </a:rPr>
              <a:t>”</a:t>
            </a:r>
          </a:p>
        </p:txBody>
      </p:sp>
      <p:sp>
        <p:nvSpPr>
          <p:cNvPr id="7" name="Text Box 3"/>
          <p:cNvSpPr txBox="1">
            <a:spLocks noChangeArrowheads="1"/>
          </p:cNvSpPr>
          <p:nvPr/>
        </p:nvSpPr>
        <p:spPr bwMode="auto">
          <a:xfrm>
            <a:off x="879475" y="1052513"/>
            <a:ext cx="3541713" cy="1200150"/>
          </a:xfrm>
          <a:prstGeom prst="rect">
            <a:avLst/>
          </a:prstGeom>
          <a:noFill/>
          <a:ln w="9525">
            <a:noFill/>
            <a:miter lim="800000"/>
            <a:headEnd/>
            <a:tailEnd/>
          </a:ln>
        </p:spPr>
        <p:txBody>
          <a:bodyPr>
            <a:spAutoFit/>
          </a:bodyPr>
          <a:lstStyle/>
          <a:p>
            <a:pPr algn="ctr">
              <a:spcBef>
                <a:spcPts val="0"/>
              </a:spcBef>
              <a:defRPr/>
            </a:pPr>
            <a:r>
              <a:rPr lang="it-IT" b="1" cap="small" dirty="0">
                <a:solidFill>
                  <a:srgbClr val="FF0000"/>
                </a:solidFill>
                <a:latin typeface="Book Antiqua" pitchFamily="18" charset="0"/>
              </a:rPr>
              <a:t>Comando Provinciale </a:t>
            </a:r>
          </a:p>
          <a:p>
            <a:pPr algn="ctr">
              <a:spcBef>
                <a:spcPts val="0"/>
              </a:spcBef>
              <a:defRPr/>
            </a:pPr>
            <a:r>
              <a:rPr lang="it-IT" b="1" cap="small" dirty="0">
                <a:solidFill>
                  <a:srgbClr val="FF0000"/>
                </a:solidFill>
                <a:latin typeface="Book Antiqua" pitchFamily="18" charset="0"/>
              </a:rPr>
              <a:t>Carabinieri </a:t>
            </a:r>
          </a:p>
          <a:p>
            <a:pPr algn="ctr">
              <a:spcBef>
                <a:spcPts val="0"/>
              </a:spcBef>
              <a:defRPr/>
            </a:pPr>
            <a:r>
              <a:rPr lang="it-IT" b="1" cap="small" dirty="0">
                <a:solidFill>
                  <a:srgbClr val="FF0000"/>
                </a:solidFill>
                <a:latin typeface="Book Antiqua" pitchFamily="18" charset="0"/>
              </a:rPr>
              <a:t>Chieti</a:t>
            </a:r>
            <a:endParaRPr lang="it-IT" b="1" dirty="0">
              <a:solidFill>
                <a:srgbClr val="FF0000"/>
              </a:solidFill>
              <a:latin typeface="Book Antiqua" pitchFamily="18" charset="0"/>
            </a:endParaRPr>
          </a:p>
        </p:txBody>
      </p:sp>
      <p:pic>
        <p:nvPicPr>
          <p:cNvPr id="4100" name="Picture 2" descr="STEMMA ARALDICO C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825" y="2743200"/>
            <a:ext cx="1584325"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1"/>
          <p:cNvSpPr/>
          <p:nvPr/>
        </p:nvSpPr>
        <p:spPr>
          <a:xfrm>
            <a:off x="5621338" y="1052513"/>
            <a:ext cx="3629025" cy="1200150"/>
          </a:xfrm>
          <a:prstGeom prst="rect">
            <a:avLst/>
          </a:prstGeom>
        </p:spPr>
        <p:txBody>
          <a:bodyPr>
            <a:spAutoFit/>
          </a:bodyPr>
          <a:lstStyle/>
          <a:p>
            <a:pPr algn="ctr">
              <a:spcBef>
                <a:spcPts val="0"/>
              </a:spcBef>
              <a:defRPr/>
            </a:pPr>
            <a:r>
              <a:rPr lang="it-IT" b="1" cap="small" dirty="0">
                <a:solidFill>
                  <a:srgbClr val="289E44"/>
                </a:solidFill>
                <a:latin typeface="Book Antiqua" pitchFamily="18" charset="0"/>
              </a:rPr>
              <a:t>Comando Provinciale </a:t>
            </a:r>
          </a:p>
          <a:p>
            <a:pPr algn="ctr">
              <a:spcBef>
                <a:spcPts val="0"/>
              </a:spcBef>
              <a:defRPr/>
            </a:pPr>
            <a:r>
              <a:rPr lang="it-IT" b="1" cap="small" dirty="0">
                <a:solidFill>
                  <a:srgbClr val="289E44"/>
                </a:solidFill>
                <a:latin typeface="Book Antiqua" pitchFamily="18" charset="0"/>
              </a:rPr>
              <a:t>Guardia Di Finanza</a:t>
            </a:r>
          </a:p>
          <a:p>
            <a:pPr algn="ctr">
              <a:spcBef>
                <a:spcPts val="0"/>
              </a:spcBef>
              <a:defRPr/>
            </a:pPr>
            <a:r>
              <a:rPr lang="it-IT" b="1" cap="small" dirty="0">
                <a:solidFill>
                  <a:srgbClr val="289E44"/>
                </a:solidFill>
                <a:latin typeface="Book Antiqua" pitchFamily="18" charset="0"/>
              </a:rPr>
              <a:t> Chieti</a:t>
            </a:r>
            <a:endParaRPr lang="it-IT" b="1" dirty="0">
              <a:solidFill>
                <a:srgbClr val="289E44"/>
              </a:solidFill>
              <a:latin typeface="Book Antiqua" pitchFamily="18" charset="0"/>
            </a:endParaRPr>
          </a:p>
        </p:txBody>
      </p:sp>
      <p:pic>
        <p:nvPicPr>
          <p:cNvPr id="4102" name="Picture 7" descr="C:\Users\630400kr\Desktop\Stemma_Araldico_Guardia_di_Finanz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1875" y="2781300"/>
            <a:ext cx="190500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229379"/>
                                        </p:tgtEl>
                                        <p:attrNameLst>
                                          <p:attrName>style.visibility</p:attrName>
                                        </p:attrNameLst>
                                      </p:cBhvr>
                                      <p:to>
                                        <p:strVal val="visible"/>
                                      </p:to>
                                    </p:set>
                                    <p:anim calcmode="lin" valueType="num">
                                      <p:cBhvr>
                                        <p:cTn id="7" dur="500" fill="hold"/>
                                        <p:tgtEl>
                                          <p:spTgt spid="229379"/>
                                        </p:tgtEl>
                                        <p:attrNameLst>
                                          <p:attrName>ppt_w</p:attrName>
                                        </p:attrNameLst>
                                      </p:cBhvr>
                                      <p:tavLst>
                                        <p:tav tm="0">
                                          <p:val>
                                            <p:fltVal val="0"/>
                                          </p:val>
                                        </p:tav>
                                        <p:tav tm="100000">
                                          <p:val>
                                            <p:strVal val="#ppt_w"/>
                                          </p:val>
                                        </p:tav>
                                      </p:tavLst>
                                    </p:anim>
                                    <p:anim calcmode="lin" valueType="num">
                                      <p:cBhvr>
                                        <p:cTn id="8" dur="500" fill="hold"/>
                                        <p:tgtEl>
                                          <p:spTgt spid="229379"/>
                                        </p:tgtEl>
                                        <p:attrNameLst>
                                          <p:attrName>ppt_h</p:attrName>
                                        </p:attrNameLst>
                                      </p:cBhvr>
                                      <p:tavLst>
                                        <p:tav tm="0">
                                          <p:val>
                                            <p:fltVal val="0"/>
                                          </p:val>
                                        </p:tav>
                                        <p:tav tm="100000">
                                          <p:val>
                                            <p:strVal val="#ppt_h"/>
                                          </p:val>
                                        </p:tav>
                                      </p:tavLst>
                                    </p:anim>
                                    <p:anim calcmode="lin" valueType="num">
                                      <p:cBhvr>
                                        <p:cTn id="9" dur="500" fill="hold"/>
                                        <p:tgtEl>
                                          <p:spTgt spid="229379"/>
                                        </p:tgtEl>
                                        <p:attrNameLst>
                                          <p:attrName>ppt_x</p:attrName>
                                        </p:attrNameLst>
                                      </p:cBhvr>
                                      <p:tavLst>
                                        <p:tav tm="0">
                                          <p:val>
                                            <p:fltVal val="0.5"/>
                                          </p:val>
                                        </p:tav>
                                        <p:tav tm="100000">
                                          <p:val>
                                            <p:strVal val="#ppt_x"/>
                                          </p:val>
                                        </p:tav>
                                      </p:tavLst>
                                    </p:anim>
                                    <p:anim calcmode="lin" valueType="num">
                                      <p:cBhvr>
                                        <p:cTn id="10" dur="500" fill="hold"/>
                                        <p:tgtEl>
                                          <p:spTgt spid="22937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STEMMA ARALDICO C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673100"/>
            <a:ext cx="45243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3"/>
          <p:cNvSpPr/>
          <p:nvPr/>
        </p:nvSpPr>
        <p:spPr>
          <a:xfrm>
            <a:off x="1065213" y="215900"/>
            <a:ext cx="3600450" cy="1200150"/>
          </a:xfrm>
          <a:prstGeom prst="rect">
            <a:avLst/>
          </a:prstGeom>
        </p:spPr>
        <p:txBody>
          <a:bodyPr>
            <a:spAutoFit/>
          </a:bodyPr>
          <a:lstStyle/>
          <a:p>
            <a:pPr algn="ctr">
              <a:spcBef>
                <a:spcPts val="0"/>
              </a:spcBef>
              <a:defRPr/>
            </a:pPr>
            <a:r>
              <a:rPr lang="it-IT" b="1" cap="small" dirty="0">
                <a:solidFill>
                  <a:srgbClr val="FF0000"/>
                </a:solidFill>
                <a:latin typeface="Book Antiqua" pitchFamily="18" charset="0"/>
              </a:rPr>
              <a:t>Comando Provinciale </a:t>
            </a:r>
          </a:p>
          <a:p>
            <a:pPr algn="ctr">
              <a:spcBef>
                <a:spcPts val="0"/>
              </a:spcBef>
              <a:defRPr/>
            </a:pPr>
            <a:r>
              <a:rPr lang="it-IT" b="1" cap="small" dirty="0">
                <a:solidFill>
                  <a:srgbClr val="FF0000"/>
                </a:solidFill>
                <a:latin typeface="Book Antiqua" pitchFamily="18" charset="0"/>
              </a:rPr>
              <a:t>Carabinieri </a:t>
            </a:r>
          </a:p>
          <a:p>
            <a:pPr algn="ctr">
              <a:spcBef>
                <a:spcPts val="0"/>
              </a:spcBef>
              <a:defRPr/>
            </a:pPr>
            <a:r>
              <a:rPr lang="it-IT" b="1" cap="small" dirty="0">
                <a:solidFill>
                  <a:srgbClr val="FF0000"/>
                </a:solidFill>
                <a:latin typeface="Book Antiqua" pitchFamily="18" charset="0"/>
              </a:rPr>
              <a:t>Chieti</a:t>
            </a:r>
            <a:endParaRPr lang="it-IT" b="1" dirty="0">
              <a:solidFill>
                <a:srgbClr val="FF0000"/>
              </a:solidFill>
              <a:latin typeface="Book Antiqua" pitchFamily="18" charset="0"/>
            </a:endParaRPr>
          </a:p>
        </p:txBody>
      </p:sp>
      <p:sp>
        <p:nvSpPr>
          <p:cNvPr id="5" name="Rettangolo 4"/>
          <p:cNvSpPr/>
          <p:nvPr/>
        </p:nvSpPr>
        <p:spPr>
          <a:xfrm>
            <a:off x="5168900" y="252413"/>
            <a:ext cx="3671888" cy="1200150"/>
          </a:xfrm>
          <a:prstGeom prst="rect">
            <a:avLst/>
          </a:prstGeom>
        </p:spPr>
        <p:txBody>
          <a:bodyPr>
            <a:spAutoFit/>
          </a:bodyPr>
          <a:lstStyle/>
          <a:p>
            <a:pPr algn="ctr">
              <a:spcBef>
                <a:spcPts val="0"/>
              </a:spcBef>
              <a:defRPr/>
            </a:pPr>
            <a:r>
              <a:rPr lang="it-IT" b="1" cap="small" dirty="0">
                <a:solidFill>
                  <a:srgbClr val="289E44"/>
                </a:solidFill>
                <a:latin typeface="Book Antiqua" pitchFamily="18" charset="0"/>
              </a:rPr>
              <a:t>Comando Provinciale </a:t>
            </a:r>
          </a:p>
          <a:p>
            <a:pPr algn="ctr">
              <a:spcBef>
                <a:spcPts val="0"/>
              </a:spcBef>
              <a:defRPr/>
            </a:pPr>
            <a:r>
              <a:rPr lang="it-IT" b="1" cap="small" dirty="0">
                <a:solidFill>
                  <a:srgbClr val="289E44"/>
                </a:solidFill>
                <a:latin typeface="Book Antiqua" pitchFamily="18" charset="0"/>
              </a:rPr>
              <a:t>Guardia di Finanza </a:t>
            </a:r>
          </a:p>
          <a:p>
            <a:pPr algn="ctr">
              <a:spcBef>
                <a:spcPts val="0"/>
              </a:spcBef>
              <a:defRPr/>
            </a:pPr>
            <a:r>
              <a:rPr lang="it-IT" b="1" cap="small" dirty="0">
                <a:solidFill>
                  <a:srgbClr val="289E44"/>
                </a:solidFill>
                <a:latin typeface="Book Antiqua" pitchFamily="18" charset="0"/>
              </a:rPr>
              <a:t>Chieti</a:t>
            </a:r>
            <a:endParaRPr lang="it-IT" b="1" dirty="0">
              <a:solidFill>
                <a:srgbClr val="289E44"/>
              </a:solidFill>
              <a:latin typeface="Book Antiqua" pitchFamily="18" charset="0"/>
            </a:endParaRPr>
          </a:p>
        </p:txBody>
      </p:sp>
      <p:pic>
        <p:nvPicPr>
          <p:cNvPr id="14341" name="Picture 7" descr="C:\Users\630400kr\Desktop\Stemma_Araldico_Guardia_di_Finanz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2713" y="681038"/>
            <a:ext cx="552450"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Immagin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6400" y="1320800"/>
            <a:ext cx="2503488"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p:cNvSpPr/>
          <p:nvPr/>
        </p:nvSpPr>
        <p:spPr>
          <a:xfrm rot="761371">
            <a:off x="654433" y="1924878"/>
            <a:ext cx="1803977" cy="461665"/>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it-IT" b="1" cap="all" dirty="0" err="1">
                <a:ln w="0"/>
                <a:solidFill>
                  <a:srgbClr val="0070C0"/>
                </a:solidFill>
                <a:effectLst>
                  <a:reflection blurRad="12700" stA="50000" endPos="50000" dist="5000" dir="5400000" sy="-100000" rotWithShape="0"/>
                </a:effectLst>
              </a:rPr>
              <a:t>unidav</a:t>
            </a:r>
            <a:endParaRPr lang="it-IT" b="1" cap="all" dirty="0">
              <a:ln w="0"/>
              <a:solidFill>
                <a:srgbClr val="0070C0"/>
              </a:solidFill>
              <a:effectLst>
                <a:reflection blurRad="12700" stA="50000" endPos="50000" dist="5000" dir="5400000" sy="-100000" rotWithShape="0"/>
              </a:effectLst>
            </a:endParaRPr>
          </a:p>
        </p:txBody>
      </p:sp>
      <p:sp>
        <p:nvSpPr>
          <p:cNvPr id="9" name="Freccia a destra 8"/>
          <p:cNvSpPr/>
          <p:nvPr/>
        </p:nvSpPr>
        <p:spPr>
          <a:xfrm>
            <a:off x="2897188" y="2236788"/>
            <a:ext cx="1373187"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4345" name="CasellaDiTesto 9"/>
          <p:cNvSpPr txBox="1">
            <a:spLocks noChangeArrowheads="1"/>
          </p:cNvSpPr>
          <p:nvPr/>
        </p:nvSpPr>
        <p:spPr bwMode="auto">
          <a:xfrm>
            <a:off x="2865438" y="1960563"/>
            <a:ext cx="1373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sz="1800" b="1">
                <a:solidFill>
                  <a:srgbClr val="0070C0"/>
                </a:solidFill>
                <a:latin typeface="Times New Roman" panose="02020603050405020304" pitchFamily="18" charset="0"/>
              </a:rPr>
              <a:t>€ 140.544</a:t>
            </a:r>
          </a:p>
        </p:txBody>
      </p:sp>
      <p:sp>
        <p:nvSpPr>
          <p:cNvPr id="15" name="Freccia a destra 14"/>
          <p:cNvSpPr/>
          <p:nvPr/>
        </p:nvSpPr>
        <p:spPr>
          <a:xfrm>
            <a:off x="6402388" y="2254250"/>
            <a:ext cx="1122362" cy="2111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4347" name="Rettangolo 18"/>
          <p:cNvSpPr>
            <a:spLocks noChangeArrowheads="1"/>
          </p:cNvSpPr>
          <p:nvPr/>
        </p:nvSpPr>
        <p:spPr bwMode="auto">
          <a:xfrm>
            <a:off x="350838" y="3887788"/>
            <a:ext cx="917416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000" b="1" dirty="0" smtClean="0">
                <a:solidFill>
                  <a:srgbClr val="002060"/>
                </a:solidFill>
                <a:latin typeface="Times New Roman" panose="02020603050405020304" pitchFamily="18" charset="0"/>
              </a:rPr>
              <a:t>Un quinto episodio è da riferirsi al prelievo della </a:t>
            </a:r>
            <a:r>
              <a:rPr lang="it-IT" altLang="it-IT" sz="2000" b="1" dirty="0">
                <a:solidFill>
                  <a:srgbClr val="002060"/>
                </a:solidFill>
                <a:latin typeface="Times New Roman" panose="02020603050405020304" pitchFamily="18" charset="0"/>
              </a:rPr>
              <a:t>somma di € 140.544,00  mediante 2 bonifici in favore della società INFOBASIC S.r.l. quale compenso per l’attuazione </a:t>
            </a:r>
            <a:r>
              <a:rPr lang="it-IT" altLang="it-IT" sz="2000" b="1" dirty="0" smtClean="0">
                <a:solidFill>
                  <a:srgbClr val="002060"/>
                </a:solidFill>
                <a:latin typeface="Times New Roman" panose="02020603050405020304" pitchFamily="18" charset="0"/>
              </a:rPr>
              <a:t>di un programma di istruzione per </a:t>
            </a:r>
            <a:r>
              <a:rPr lang="it-IT" altLang="it-IT" sz="2000" b="1" dirty="0">
                <a:solidFill>
                  <a:srgbClr val="002060"/>
                </a:solidFill>
                <a:latin typeface="Times New Roman" panose="02020603050405020304" pitchFamily="18" charset="0"/>
              </a:rPr>
              <a:t>24 Crediti Formativi Universitari (CFU). In particolare, con il determinante apporto del Direttore Generale, di un componente del CDA e di un dipendente dell’Ateneo Telematico, veniva stipulata una convenzione tra UNIDAV ed il Conservatorio della musica “Luisa D’Annunzio” di Pescara per l’attuazione </a:t>
            </a:r>
            <a:r>
              <a:rPr lang="it-IT" altLang="it-IT" sz="2000" b="1" dirty="0" smtClean="0">
                <a:solidFill>
                  <a:srgbClr val="002060"/>
                </a:solidFill>
                <a:latin typeface="Times New Roman" panose="02020603050405020304" pitchFamily="18" charset="0"/>
              </a:rPr>
              <a:t>di </a:t>
            </a:r>
            <a:r>
              <a:rPr lang="it-IT" altLang="it-IT" sz="2000" b="1" dirty="0">
                <a:solidFill>
                  <a:srgbClr val="002060"/>
                </a:solidFill>
                <a:latin typeface="Times New Roman" panose="02020603050405020304" pitchFamily="18" charset="0"/>
              </a:rPr>
              <a:t>percorsi formativi </a:t>
            </a:r>
            <a:r>
              <a:rPr lang="it-IT" altLang="it-IT" sz="2000" b="1" dirty="0" smtClean="0">
                <a:solidFill>
                  <a:srgbClr val="002060"/>
                </a:solidFill>
                <a:latin typeface="Times New Roman" panose="02020603050405020304" pitchFamily="18" charset="0"/>
              </a:rPr>
              <a:t>da </a:t>
            </a:r>
            <a:r>
              <a:rPr lang="it-IT" altLang="it-IT" sz="2000" b="1" dirty="0">
                <a:solidFill>
                  <a:srgbClr val="002060"/>
                </a:solidFill>
                <a:latin typeface="Times New Roman" panose="02020603050405020304" pitchFamily="18" charset="0"/>
              </a:rPr>
              <a:t>somministrarsi da parte di </a:t>
            </a:r>
            <a:r>
              <a:rPr lang="it-IT" altLang="it-IT" sz="2000" b="1" dirty="0" smtClean="0">
                <a:solidFill>
                  <a:srgbClr val="002060"/>
                </a:solidFill>
                <a:latin typeface="Times New Roman" panose="02020603050405020304" pitchFamily="18" charset="0"/>
              </a:rPr>
              <a:t>un Ente </a:t>
            </a:r>
            <a:r>
              <a:rPr lang="it-IT" altLang="it-IT" sz="2000" b="1" dirty="0">
                <a:solidFill>
                  <a:srgbClr val="002060"/>
                </a:solidFill>
                <a:latin typeface="Times New Roman" panose="02020603050405020304" pitchFamily="18" charset="0"/>
              </a:rPr>
              <a:t>del comparto AFAM-MIUR, individuato, per l’appunto, nel citato Conservatorio.   </a:t>
            </a:r>
          </a:p>
        </p:txBody>
      </p:sp>
      <p:pic>
        <p:nvPicPr>
          <p:cNvPr id="14348" name="Immagine 1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376738" y="1711325"/>
            <a:ext cx="19050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9" name="CasellaDiTesto 19"/>
          <p:cNvSpPr txBox="1">
            <a:spLocks noChangeArrowheads="1"/>
          </p:cNvSpPr>
          <p:nvPr/>
        </p:nvSpPr>
        <p:spPr bwMode="auto">
          <a:xfrm>
            <a:off x="6321425" y="1981200"/>
            <a:ext cx="1112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sz="1800" b="1">
                <a:solidFill>
                  <a:srgbClr val="0070C0"/>
                </a:solidFill>
                <a:latin typeface="Times New Roman" panose="02020603050405020304" pitchFamily="18" charset="0"/>
              </a:rPr>
              <a:t>€ 100.040</a:t>
            </a:r>
          </a:p>
        </p:txBody>
      </p:sp>
      <p:pic>
        <p:nvPicPr>
          <p:cNvPr id="14350" name="Immagine 13"/>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575550" y="1697038"/>
            <a:ext cx="1703388"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1" name="Immagine 15"/>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117850" y="2644775"/>
            <a:ext cx="1143000"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3" name="Connettore 4 22"/>
          <p:cNvCxnSpPr>
            <a:stCxn id="8" idx="2"/>
          </p:cNvCxnSpPr>
          <p:nvPr/>
        </p:nvCxnSpPr>
        <p:spPr>
          <a:xfrm rot="16200000" flipH="1">
            <a:off x="1975643" y="1910557"/>
            <a:ext cx="671513" cy="1612900"/>
          </a:xfrm>
          <a:prstGeom prst="bentConnector2">
            <a:avLst/>
          </a:prstGeom>
          <a:ln w="317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6" name="Connettore 4 25"/>
          <p:cNvCxnSpPr/>
          <p:nvPr/>
        </p:nvCxnSpPr>
        <p:spPr>
          <a:xfrm flipV="1">
            <a:off x="4260850" y="2797175"/>
            <a:ext cx="1068388" cy="255588"/>
          </a:xfrm>
          <a:prstGeom prst="bentConnector2">
            <a:avLst/>
          </a:prstGeom>
          <a:ln w="31750">
            <a:prstDash val="sysDash"/>
            <a:tailEnd type="arrow"/>
          </a:ln>
        </p:spPr>
        <p:style>
          <a:lnRef idx="1">
            <a:schemeClr val="accent1"/>
          </a:lnRef>
          <a:fillRef idx="0">
            <a:schemeClr val="accent1"/>
          </a:fillRef>
          <a:effectRef idx="0">
            <a:schemeClr val="accent1"/>
          </a:effectRef>
          <a:fontRef idx="minor">
            <a:schemeClr val="tx1"/>
          </a:fontRef>
        </p:style>
      </p:cxnSp>
      <p:pic>
        <p:nvPicPr>
          <p:cNvPr id="14354" name="Immagine 9219"/>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553200" y="2500313"/>
            <a:ext cx="903288"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ttangolo 1"/>
          <p:cNvSpPr>
            <a:spLocks noChangeArrowheads="1"/>
          </p:cNvSpPr>
          <p:nvPr/>
        </p:nvSpPr>
        <p:spPr bwMode="auto">
          <a:xfrm>
            <a:off x="452438" y="1714500"/>
            <a:ext cx="9215437"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200" b="1" dirty="0" smtClean="0">
                <a:solidFill>
                  <a:srgbClr val="002060"/>
                </a:solidFill>
                <a:latin typeface="Times New Roman" panose="02020603050405020304" pitchFamily="18" charset="0"/>
              </a:rPr>
              <a:t>Veniva predisposta artificiosamente una Convenzione </a:t>
            </a:r>
            <a:r>
              <a:rPr lang="it-IT" altLang="it-IT" sz="2200" b="1" dirty="0">
                <a:solidFill>
                  <a:srgbClr val="002060"/>
                </a:solidFill>
                <a:latin typeface="Times New Roman" panose="02020603050405020304" pitchFamily="18" charset="0"/>
              </a:rPr>
              <a:t>per mezzo della quale UNIDAV individuava </a:t>
            </a:r>
            <a:r>
              <a:rPr lang="it-IT" altLang="it-IT" sz="2200" b="1" dirty="0" smtClean="0">
                <a:solidFill>
                  <a:srgbClr val="002060"/>
                </a:solidFill>
                <a:latin typeface="Times New Roman" panose="02020603050405020304" pitchFamily="18" charset="0"/>
              </a:rPr>
              <a:t>la </a:t>
            </a:r>
            <a:r>
              <a:rPr lang="it-IT" altLang="it-IT" sz="2200" b="1" dirty="0">
                <a:solidFill>
                  <a:srgbClr val="002060"/>
                </a:solidFill>
                <a:latin typeface="Times New Roman" panose="02020603050405020304" pitchFamily="18" charset="0"/>
              </a:rPr>
              <a:t>società INFOBASIC S.r.l. quale ente </a:t>
            </a:r>
            <a:r>
              <a:rPr lang="it-IT" altLang="it-IT" sz="2200" b="1" dirty="0" smtClean="0">
                <a:solidFill>
                  <a:srgbClr val="002060"/>
                </a:solidFill>
                <a:latin typeface="Times New Roman" panose="02020603050405020304" pitchFamily="18" charset="0"/>
              </a:rPr>
              <a:t>preposto alla </a:t>
            </a:r>
            <a:r>
              <a:rPr lang="it-IT" altLang="it-IT" sz="2200" b="1" dirty="0">
                <a:solidFill>
                  <a:srgbClr val="002060"/>
                </a:solidFill>
                <a:latin typeface="Times New Roman" panose="02020603050405020304" pitchFamily="18" charset="0"/>
              </a:rPr>
              <a:t>gestione informatica degli studenti, </a:t>
            </a:r>
            <a:r>
              <a:rPr lang="it-IT" altLang="it-IT" sz="2200" b="1" dirty="0" smtClean="0">
                <a:solidFill>
                  <a:srgbClr val="002060"/>
                </a:solidFill>
                <a:latin typeface="Times New Roman" panose="02020603050405020304" pitchFamily="18" charset="0"/>
              </a:rPr>
              <a:t>alla predisposizione della </a:t>
            </a:r>
            <a:r>
              <a:rPr lang="it-IT" altLang="it-IT" sz="2200" b="1" dirty="0">
                <a:solidFill>
                  <a:srgbClr val="002060"/>
                </a:solidFill>
                <a:latin typeface="Times New Roman" panose="02020603050405020304" pitchFamily="18" charset="0"/>
              </a:rPr>
              <a:t>piattaforma web per gli esami </a:t>
            </a:r>
            <a:r>
              <a:rPr lang="it-IT" altLang="it-IT" sz="2200" b="1" dirty="0" smtClean="0">
                <a:solidFill>
                  <a:srgbClr val="002060"/>
                </a:solidFill>
                <a:latin typeface="Times New Roman" panose="02020603050405020304" pitchFamily="18" charset="0"/>
              </a:rPr>
              <a:t>finali e </a:t>
            </a:r>
            <a:r>
              <a:rPr lang="it-IT" altLang="it-IT" sz="2200" b="1" dirty="0">
                <a:solidFill>
                  <a:srgbClr val="002060"/>
                </a:solidFill>
                <a:latin typeface="Times New Roman" panose="02020603050405020304" pitchFamily="18" charset="0"/>
              </a:rPr>
              <a:t>alla gestione dei rapporti economici </a:t>
            </a:r>
            <a:r>
              <a:rPr lang="it-IT" altLang="it-IT" sz="2200" b="1" dirty="0" err="1">
                <a:solidFill>
                  <a:srgbClr val="002060"/>
                </a:solidFill>
                <a:latin typeface="Times New Roman" panose="02020603050405020304" pitchFamily="18" charset="0"/>
              </a:rPr>
              <a:t>Unidav</a:t>
            </a:r>
            <a:r>
              <a:rPr lang="it-IT" altLang="it-IT" sz="2200" b="1" dirty="0">
                <a:solidFill>
                  <a:srgbClr val="002060"/>
                </a:solidFill>
                <a:latin typeface="Times New Roman" panose="02020603050405020304" pitchFamily="18" charset="0"/>
              </a:rPr>
              <a:t>/Conservatorio/Docenti, </a:t>
            </a:r>
            <a:r>
              <a:rPr lang="it-IT" altLang="it-IT" sz="2200" b="1" dirty="0" smtClean="0">
                <a:solidFill>
                  <a:srgbClr val="002060"/>
                </a:solidFill>
                <a:latin typeface="Times New Roman" panose="02020603050405020304" pitchFamily="18" charset="0"/>
              </a:rPr>
              <a:t>tutte attività </a:t>
            </a:r>
            <a:r>
              <a:rPr lang="it-IT" altLang="it-IT" sz="2200" b="1" dirty="0">
                <a:solidFill>
                  <a:srgbClr val="002060"/>
                </a:solidFill>
                <a:latin typeface="Times New Roman" panose="02020603050405020304" pitchFamily="18" charset="0"/>
              </a:rPr>
              <a:t>che in realtà </a:t>
            </a:r>
            <a:r>
              <a:rPr lang="it-IT" altLang="it-IT" sz="2200" b="1" dirty="0" smtClean="0">
                <a:solidFill>
                  <a:srgbClr val="002060"/>
                </a:solidFill>
                <a:latin typeface="Times New Roman" panose="02020603050405020304" pitchFamily="18" charset="0"/>
              </a:rPr>
              <a:t>vennero </a:t>
            </a:r>
            <a:r>
              <a:rPr lang="it-IT" altLang="it-IT" sz="2200" b="1" dirty="0">
                <a:solidFill>
                  <a:srgbClr val="002060"/>
                </a:solidFill>
                <a:latin typeface="Times New Roman" panose="02020603050405020304" pitchFamily="18" charset="0"/>
              </a:rPr>
              <a:t>eseguite con risorse interne dell’Ateneo Telematico. </a:t>
            </a:r>
            <a:endParaRPr lang="it-IT" altLang="it-IT" sz="2200" b="1" dirty="0" smtClean="0">
              <a:solidFill>
                <a:srgbClr val="002060"/>
              </a:solidFill>
              <a:latin typeface="Times New Roman" panose="02020603050405020304" pitchFamily="18" charset="0"/>
            </a:endParaRPr>
          </a:p>
          <a:p>
            <a:pPr algn="just">
              <a:spcBef>
                <a:spcPct val="0"/>
              </a:spcBef>
              <a:buFontTx/>
              <a:buNone/>
            </a:pPr>
            <a:r>
              <a:rPr lang="it-IT" altLang="it-IT" sz="2200" b="1" dirty="0" smtClean="0">
                <a:solidFill>
                  <a:srgbClr val="002060"/>
                </a:solidFill>
                <a:latin typeface="Times New Roman" panose="02020603050405020304" pitchFamily="18" charset="0"/>
              </a:rPr>
              <a:t>Sebbene l’attività </a:t>
            </a:r>
            <a:r>
              <a:rPr lang="it-IT" altLang="it-IT" sz="2200" b="1" dirty="0">
                <a:solidFill>
                  <a:srgbClr val="002060"/>
                </a:solidFill>
                <a:latin typeface="Times New Roman" panose="02020603050405020304" pitchFamily="18" charset="0"/>
              </a:rPr>
              <a:t>di INFOBASIC S.r.l. si </a:t>
            </a:r>
            <a:r>
              <a:rPr lang="it-IT" altLang="it-IT" sz="2200" b="1" dirty="0" smtClean="0">
                <a:solidFill>
                  <a:srgbClr val="002060"/>
                </a:solidFill>
                <a:latin typeface="Times New Roman" panose="02020603050405020304" pitchFamily="18" charset="0"/>
              </a:rPr>
              <a:t>fosse limitata </a:t>
            </a:r>
            <a:r>
              <a:rPr lang="it-IT" altLang="it-IT" sz="2200" b="1" dirty="0">
                <a:solidFill>
                  <a:srgbClr val="002060"/>
                </a:solidFill>
                <a:latin typeface="Times New Roman" panose="02020603050405020304" pitchFamily="18" charset="0"/>
              </a:rPr>
              <a:t>alla sola fornitura di aule per due giorni di esame, </a:t>
            </a:r>
            <a:r>
              <a:rPr lang="it-IT" altLang="it-IT" sz="2200" b="1" dirty="0" smtClean="0">
                <a:solidFill>
                  <a:srgbClr val="002060"/>
                </a:solidFill>
                <a:latin typeface="Times New Roman" panose="02020603050405020304" pitchFamily="18" charset="0"/>
              </a:rPr>
              <a:t>UNIDAV gli erogava la </a:t>
            </a:r>
            <a:r>
              <a:rPr lang="it-IT" altLang="it-IT" sz="2200" b="1" dirty="0">
                <a:solidFill>
                  <a:srgbClr val="002060"/>
                </a:solidFill>
                <a:latin typeface="Times New Roman" panose="02020603050405020304" pitchFamily="18" charset="0"/>
              </a:rPr>
              <a:t>somma di euro 140.544,00 </a:t>
            </a:r>
            <a:r>
              <a:rPr lang="it-IT" altLang="it-IT" sz="2200" b="1" dirty="0" smtClean="0">
                <a:solidFill>
                  <a:srgbClr val="002060"/>
                </a:solidFill>
                <a:latin typeface="Times New Roman" panose="02020603050405020304" pitchFamily="18" charset="0"/>
              </a:rPr>
              <a:t>di cui, una parte, per euro </a:t>
            </a:r>
            <a:r>
              <a:rPr lang="it-IT" altLang="it-IT" sz="2200" b="1" dirty="0">
                <a:solidFill>
                  <a:srgbClr val="002060"/>
                </a:solidFill>
                <a:latin typeface="Times New Roman" panose="02020603050405020304" pitchFamily="18" charset="0"/>
              </a:rPr>
              <a:t>100.040,00 </a:t>
            </a:r>
            <a:r>
              <a:rPr lang="it-IT" altLang="it-IT" sz="2200" b="1" dirty="0" smtClean="0">
                <a:solidFill>
                  <a:srgbClr val="002060"/>
                </a:solidFill>
                <a:latin typeface="Times New Roman" panose="02020603050405020304" pitchFamily="18" charset="0"/>
              </a:rPr>
              <a:t>veniva successivamente trasferita alla </a:t>
            </a:r>
            <a:r>
              <a:rPr lang="it-IT" altLang="it-IT" sz="2200" b="1" dirty="0">
                <a:solidFill>
                  <a:srgbClr val="002060"/>
                </a:solidFill>
                <a:latin typeface="Times New Roman" panose="02020603050405020304" pitchFamily="18" charset="0"/>
              </a:rPr>
              <a:t>società IRTE S.r.l. riconducibile alla famiglia del consigliere di amministrazione di UNIDAV che </a:t>
            </a:r>
            <a:r>
              <a:rPr lang="it-IT" altLang="it-IT" sz="2200" b="1" dirty="0" smtClean="0">
                <a:solidFill>
                  <a:srgbClr val="002060"/>
                </a:solidFill>
                <a:latin typeface="Times New Roman" panose="02020603050405020304" pitchFamily="18" charset="0"/>
              </a:rPr>
              <a:t>si era adoperato per architettare la Convenzione UNIDAV – INFOBASIC S.r.l. </a:t>
            </a:r>
            <a:endParaRPr lang="it-IT" altLang="it-IT" sz="2200" dirty="0">
              <a:solidFill>
                <a:srgbClr val="E3E06C"/>
              </a:solidFill>
              <a:latin typeface="Times New Roman" panose="02020603050405020304" pitchFamily="18" charset="0"/>
            </a:endParaRPr>
          </a:p>
        </p:txBody>
      </p:sp>
      <p:pic>
        <p:nvPicPr>
          <p:cNvPr id="16387" name="Picture 2" descr="STEMMA ARALDICO C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838" y="673100"/>
            <a:ext cx="45243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5"/>
          <p:cNvSpPr/>
          <p:nvPr/>
        </p:nvSpPr>
        <p:spPr>
          <a:xfrm>
            <a:off x="1065213" y="215900"/>
            <a:ext cx="3600450" cy="1200150"/>
          </a:xfrm>
          <a:prstGeom prst="rect">
            <a:avLst/>
          </a:prstGeom>
        </p:spPr>
        <p:txBody>
          <a:bodyPr>
            <a:spAutoFit/>
          </a:bodyPr>
          <a:lstStyle/>
          <a:p>
            <a:pPr algn="ctr">
              <a:spcBef>
                <a:spcPts val="0"/>
              </a:spcBef>
              <a:defRPr/>
            </a:pPr>
            <a:r>
              <a:rPr lang="it-IT" b="1" cap="small" dirty="0">
                <a:solidFill>
                  <a:srgbClr val="FF0000"/>
                </a:solidFill>
                <a:latin typeface="Book Antiqua" pitchFamily="18" charset="0"/>
              </a:rPr>
              <a:t>Comando Provinciale </a:t>
            </a:r>
          </a:p>
          <a:p>
            <a:pPr algn="ctr">
              <a:spcBef>
                <a:spcPts val="0"/>
              </a:spcBef>
              <a:defRPr/>
            </a:pPr>
            <a:r>
              <a:rPr lang="it-IT" b="1" cap="small" dirty="0">
                <a:solidFill>
                  <a:srgbClr val="FF0000"/>
                </a:solidFill>
                <a:latin typeface="Book Antiqua" pitchFamily="18" charset="0"/>
              </a:rPr>
              <a:t>Carabinieri </a:t>
            </a:r>
          </a:p>
          <a:p>
            <a:pPr algn="ctr">
              <a:spcBef>
                <a:spcPts val="0"/>
              </a:spcBef>
              <a:defRPr/>
            </a:pPr>
            <a:r>
              <a:rPr lang="it-IT" b="1" cap="small" dirty="0">
                <a:solidFill>
                  <a:srgbClr val="FF0000"/>
                </a:solidFill>
                <a:latin typeface="Book Antiqua" pitchFamily="18" charset="0"/>
              </a:rPr>
              <a:t>Chieti</a:t>
            </a:r>
            <a:endParaRPr lang="it-IT" b="1" dirty="0">
              <a:solidFill>
                <a:srgbClr val="FF0000"/>
              </a:solidFill>
              <a:latin typeface="Book Antiqua" pitchFamily="18" charset="0"/>
            </a:endParaRPr>
          </a:p>
        </p:txBody>
      </p:sp>
      <p:sp>
        <p:nvSpPr>
          <p:cNvPr id="7" name="Rettangolo 6"/>
          <p:cNvSpPr/>
          <p:nvPr/>
        </p:nvSpPr>
        <p:spPr>
          <a:xfrm>
            <a:off x="5168900" y="252413"/>
            <a:ext cx="3671888" cy="1200150"/>
          </a:xfrm>
          <a:prstGeom prst="rect">
            <a:avLst/>
          </a:prstGeom>
        </p:spPr>
        <p:txBody>
          <a:bodyPr>
            <a:spAutoFit/>
          </a:bodyPr>
          <a:lstStyle/>
          <a:p>
            <a:pPr algn="ctr">
              <a:spcBef>
                <a:spcPts val="0"/>
              </a:spcBef>
              <a:defRPr/>
            </a:pPr>
            <a:r>
              <a:rPr lang="it-IT" b="1" cap="small" dirty="0">
                <a:solidFill>
                  <a:srgbClr val="289E44"/>
                </a:solidFill>
                <a:latin typeface="Book Antiqua" pitchFamily="18" charset="0"/>
              </a:rPr>
              <a:t>Comando Provinciale </a:t>
            </a:r>
          </a:p>
          <a:p>
            <a:pPr algn="ctr">
              <a:spcBef>
                <a:spcPts val="0"/>
              </a:spcBef>
              <a:defRPr/>
            </a:pPr>
            <a:r>
              <a:rPr lang="it-IT" b="1" cap="small" dirty="0">
                <a:solidFill>
                  <a:srgbClr val="289E44"/>
                </a:solidFill>
                <a:latin typeface="Book Antiqua" pitchFamily="18" charset="0"/>
              </a:rPr>
              <a:t>Guardia di Finanza </a:t>
            </a:r>
          </a:p>
          <a:p>
            <a:pPr algn="ctr">
              <a:spcBef>
                <a:spcPts val="0"/>
              </a:spcBef>
              <a:defRPr/>
            </a:pPr>
            <a:r>
              <a:rPr lang="it-IT" b="1" cap="small" dirty="0">
                <a:solidFill>
                  <a:srgbClr val="289E44"/>
                </a:solidFill>
                <a:latin typeface="Book Antiqua" pitchFamily="18" charset="0"/>
              </a:rPr>
              <a:t>Chieti</a:t>
            </a:r>
            <a:endParaRPr lang="it-IT" b="1" dirty="0">
              <a:solidFill>
                <a:srgbClr val="289E44"/>
              </a:solidFill>
              <a:latin typeface="Book Antiqua" pitchFamily="18" charset="0"/>
            </a:endParaRPr>
          </a:p>
        </p:txBody>
      </p:sp>
      <p:pic>
        <p:nvPicPr>
          <p:cNvPr id="16390" name="Picture 7" descr="C:\Users\630400kr\Desktop\Stemma_Araldico_Guardia_di_Finanz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2713" y="681038"/>
            <a:ext cx="552450"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STEMMA ARALDICO C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673100"/>
            <a:ext cx="45243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3"/>
          <p:cNvSpPr/>
          <p:nvPr/>
        </p:nvSpPr>
        <p:spPr>
          <a:xfrm>
            <a:off x="1065213" y="215900"/>
            <a:ext cx="3600450" cy="1200150"/>
          </a:xfrm>
          <a:prstGeom prst="rect">
            <a:avLst/>
          </a:prstGeom>
        </p:spPr>
        <p:txBody>
          <a:bodyPr>
            <a:spAutoFit/>
          </a:bodyPr>
          <a:lstStyle/>
          <a:p>
            <a:pPr algn="ctr">
              <a:spcBef>
                <a:spcPts val="0"/>
              </a:spcBef>
              <a:defRPr/>
            </a:pPr>
            <a:r>
              <a:rPr lang="it-IT" b="1" cap="small" dirty="0">
                <a:solidFill>
                  <a:srgbClr val="FF0000"/>
                </a:solidFill>
                <a:latin typeface="Book Antiqua" pitchFamily="18" charset="0"/>
              </a:rPr>
              <a:t>Comando Provinciale </a:t>
            </a:r>
          </a:p>
          <a:p>
            <a:pPr algn="ctr">
              <a:spcBef>
                <a:spcPts val="0"/>
              </a:spcBef>
              <a:defRPr/>
            </a:pPr>
            <a:r>
              <a:rPr lang="it-IT" b="1" cap="small" dirty="0">
                <a:solidFill>
                  <a:srgbClr val="FF0000"/>
                </a:solidFill>
                <a:latin typeface="Book Antiqua" pitchFamily="18" charset="0"/>
              </a:rPr>
              <a:t>Carabinieri </a:t>
            </a:r>
          </a:p>
          <a:p>
            <a:pPr algn="ctr">
              <a:spcBef>
                <a:spcPts val="0"/>
              </a:spcBef>
              <a:defRPr/>
            </a:pPr>
            <a:r>
              <a:rPr lang="it-IT" b="1" cap="small" dirty="0">
                <a:solidFill>
                  <a:srgbClr val="FF0000"/>
                </a:solidFill>
                <a:latin typeface="Book Antiqua" pitchFamily="18" charset="0"/>
              </a:rPr>
              <a:t>Chieti</a:t>
            </a:r>
            <a:endParaRPr lang="it-IT" b="1" dirty="0">
              <a:solidFill>
                <a:srgbClr val="FF0000"/>
              </a:solidFill>
              <a:latin typeface="Book Antiqua" pitchFamily="18" charset="0"/>
            </a:endParaRPr>
          </a:p>
        </p:txBody>
      </p:sp>
      <p:sp>
        <p:nvSpPr>
          <p:cNvPr id="5" name="Rettangolo 4"/>
          <p:cNvSpPr/>
          <p:nvPr/>
        </p:nvSpPr>
        <p:spPr>
          <a:xfrm>
            <a:off x="5168900" y="252413"/>
            <a:ext cx="3671888" cy="1200150"/>
          </a:xfrm>
          <a:prstGeom prst="rect">
            <a:avLst/>
          </a:prstGeom>
        </p:spPr>
        <p:txBody>
          <a:bodyPr>
            <a:spAutoFit/>
          </a:bodyPr>
          <a:lstStyle/>
          <a:p>
            <a:pPr algn="ctr">
              <a:spcBef>
                <a:spcPts val="0"/>
              </a:spcBef>
              <a:defRPr/>
            </a:pPr>
            <a:r>
              <a:rPr lang="it-IT" b="1" cap="small" dirty="0">
                <a:solidFill>
                  <a:srgbClr val="289E44"/>
                </a:solidFill>
                <a:latin typeface="Book Antiqua" pitchFamily="18" charset="0"/>
              </a:rPr>
              <a:t>Comando Provinciale </a:t>
            </a:r>
          </a:p>
          <a:p>
            <a:pPr algn="ctr">
              <a:spcBef>
                <a:spcPts val="0"/>
              </a:spcBef>
              <a:defRPr/>
            </a:pPr>
            <a:r>
              <a:rPr lang="it-IT" b="1" cap="small" dirty="0">
                <a:solidFill>
                  <a:srgbClr val="289E44"/>
                </a:solidFill>
                <a:latin typeface="Book Antiqua" pitchFamily="18" charset="0"/>
              </a:rPr>
              <a:t>Guardia di Finanza </a:t>
            </a:r>
          </a:p>
          <a:p>
            <a:pPr algn="ctr">
              <a:spcBef>
                <a:spcPts val="0"/>
              </a:spcBef>
              <a:defRPr/>
            </a:pPr>
            <a:r>
              <a:rPr lang="it-IT" b="1" cap="small" dirty="0">
                <a:solidFill>
                  <a:srgbClr val="289E44"/>
                </a:solidFill>
                <a:latin typeface="Book Antiqua" pitchFamily="18" charset="0"/>
              </a:rPr>
              <a:t>Chieti</a:t>
            </a:r>
            <a:endParaRPr lang="it-IT" b="1" dirty="0">
              <a:solidFill>
                <a:srgbClr val="289E44"/>
              </a:solidFill>
              <a:latin typeface="Book Antiqua" pitchFamily="18" charset="0"/>
            </a:endParaRPr>
          </a:p>
        </p:txBody>
      </p:sp>
      <p:pic>
        <p:nvPicPr>
          <p:cNvPr id="17413" name="Picture 7" descr="C:\Users\630400kr\Desktop\Stemma_Araldico_Guardia_di_Finanz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2713" y="681038"/>
            <a:ext cx="552450"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Rettangolo 18"/>
          <p:cNvSpPr>
            <a:spLocks noChangeArrowheads="1"/>
          </p:cNvSpPr>
          <p:nvPr/>
        </p:nvSpPr>
        <p:spPr bwMode="auto">
          <a:xfrm>
            <a:off x="309563" y="4143375"/>
            <a:ext cx="917257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400" b="1">
                <a:solidFill>
                  <a:srgbClr val="002060"/>
                </a:solidFill>
                <a:latin typeface="Times New Roman" panose="02020603050405020304" pitchFamily="18" charset="0"/>
              </a:rPr>
              <a:t>Abusando dei poteri loro conferiti, per ragioni del proprio ufficio, i componenti del Senato Accademico e del CDA di UNIDAV deliberavano la nomina di professore straordinario nei confronti di un componente del CDA di UNIDAV in violazione della normativa vigente ed in assenza di copertura finanziaria.</a:t>
            </a:r>
          </a:p>
        </p:txBody>
      </p:sp>
      <p:pic>
        <p:nvPicPr>
          <p:cNvPr id="17415" name="Immagin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03275" y="1581150"/>
            <a:ext cx="285115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Connettore 2 10"/>
          <p:cNvCxnSpPr>
            <a:endCxn id="17417" idx="1"/>
          </p:cNvCxnSpPr>
          <p:nvPr/>
        </p:nvCxnSpPr>
        <p:spPr>
          <a:xfrm>
            <a:off x="3654425" y="2649538"/>
            <a:ext cx="1058863" cy="0"/>
          </a:xfrm>
          <a:prstGeom prst="straightConnector1">
            <a:avLst/>
          </a:prstGeom>
          <a:ln w="25400">
            <a:prstDash val="sysDash"/>
            <a:tailEnd type="arrow"/>
          </a:ln>
        </p:spPr>
        <p:style>
          <a:lnRef idx="1">
            <a:schemeClr val="accent1"/>
          </a:lnRef>
          <a:fillRef idx="0">
            <a:schemeClr val="accent1"/>
          </a:fillRef>
          <a:effectRef idx="0">
            <a:schemeClr val="accent1"/>
          </a:effectRef>
          <a:fontRef idx="minor">
            <a:schemeClr val="tx1"/>
          </a:fontRef>
        </p:style>
      </p:cxnSp>
      <p:sp>
        <p:nvSpPr>
          <p:cNvPr id="17417" name="CasellaDiTesto 16"/>
          <p:cNvSpPr txBox="1">
            <a:spLocks noChangeArrowheads="1"/>
          </p:cNvSpPr>
          <p:nvPr/>
        </p:nvSpPr>
        <p:spPr bwMode="auto">
          <a:xfrm>
            <a:off x="4713288" y="1679575"/>
            <a:ext cx="403225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400" b="1" dirty="0">
                <a:solidFill>
                  <a:srgbClr val="0070C0"/>
                </a:solidFill>
                <a:latin typeface="Times New Roman" panose="02020603050405020304" pitchFamily="18" charset="0"/>
              </a:rPr>
              <a:t>Delibera </a:t>
            </a:r>
            <a:r>
              <a:rPr lang="it-IT" altLang="it-IT" sz="2400" b="1" dirty="0" smtClean="0">
                <a:solidFill>
                  <a:srgbClr val="0070C0"/>
                </a:solidFill>
                <a:latin typeface="Times New Roman" panose="02020603050405020304" pitchFamily="18" charset="0"/>
              </a:rPr>
              <a:t>di </a:t>
            </a:r>
            <a:r>
              <a:rPr lang="it-IT" altLang="it-IT" sz="2400" b="1" dirty="0">
                <a:solidFill>
                  <a:srgbClr val="0070C0"/>
                </a:solidFill>
                <a:latin typeface="Times New Roman" panose="02020603050405020304" pitchFamily="18" charset="0"/>
              </a:rPr>
              <a:t>nomina a professore straordinario in assenza dei requisiti previsti dal comma 12 art. 1 della Legge n. 230/05.</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6" name="Text Box 6"/>
          <p:cNvSpPr txBox="1">
            <a:spLocks noChangeArrowheads="1"/>
          </p:cNvSpPr>
          <p:nvPr/>
        </p:nvSpPr>
        <p:spPr bwMode="auto">
          <a:xfrm>
            <a:off x="849313" y="3806825"/>
            <a:ext cx="8496300" cy="10160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just">
              <a:defRPr sz="2400">
                <a:solidFill>
                  <a:srgbClr val="E3E06C"/>
                </a:solidFill>
                <a:latin typeface="Times New Roman" panose="02020603050405020304" pitchFamily="18" charset="0"/>
              </a:defRPr>
            </a:lvl1pPr>
            <a:lvl2pPr marL="742950" indent="-285750" algn="just">
              <a:defRPr sz="2400">
                <a:solidFill>
                  <a:srgbClr val="E3E06C"/>
                </a:solidFill>
                <a:latin typeface="Times New Roman" panose="02020603050405020304" pitchFamily="18" charset="0"/>
              </a:defRPr>
            </a:lvl2pPr>
            <a:lvl3pPr marL="1143000" indent="-228600" algn="just">
              <a:defRPr sz="2400">
                <a:solidFill>
                  <a:srgbClr val="E3E06C"/>
                </a:solidFill>
                <a:latin typeface="Times New Roman" panose="02020603050405020304" pitchFamily="18" charset="0"/>
              </a:defRPr>
            </a:lvl3pPr>
            <a:lvl4pPr marL="1600200" indent="-228600" algn="just">
              <a:defRPr sz="2400">
                <a:solidFill>
                  <a:srgbClr val="E3E06C"/>
                </a:solidFill>
                <a:latin typeface="Times New Roman" panose="02020603050405020304" pitchFamily="18" charset="0"/>
              </a:defRPr>
            </a:lvl4pPr>
            <a:lvl5pPr marL="2057400" indent="-228600" algn="just">
              <a:defRPr sz="2400">
                <a:solidFill>
                  <a:srgbClr val="E3E06C"/>
                </a:solidFill>
                <a:latin typeface="Times New Roman" panose="02020603050405020304" pitchFamily="18" charset="0"/>
              </a:defRPr>
            </a:lvl5pPr>
            <a:lvl6pPr marL="2514600" indent="-228600" algn="just" eaLnBrk="0" fontAlgn="base" hangingPunct="0">
              <a:spcBef>
                <a:spcPct val="0"/>
              </a:spcBef>
              <a:spcAft>
                <a:spcPct val="0"/>
              </a:spcAft>
              <a:defRPr sz="2400">
                <a:solidFill>
                  <a:srgbClr val="E3E06C"/>
                </a:solidFill>
                <a:latin typeface="Times New Roman" panose="02020603050405020304" pitchFamily="18" charset="0"/>
              </a:defRPr>
            </a:lvl6pPr>
            <a:lvl7pPr marL="2971800" indent="-228600" algn="just" eaLnBrk="0" fontAlgn="base" hangingPunct="0">
              <a:spcBef>
                <a:spcPct val="0"/>
              </a:spcBef>
              <a:spcAft>
                <a:spcPct val="0"/>
              </a:spcAft>
              <a:defRPr sz="2400">
                <a:solidFill>
                  <a:srgbClr val="E3E06C"/>
                </a:solidFill>
                <a:latin typeface="Times New Roman" panose="02020603050405020304" pitchFamily="18" charset="0"/>
              </a:defRPr>
            </a:lvl7pPr>
            <a:lvl8pPr marL="3429000" indent="-228600" algn="just" eaLnBrk="0" fontAlgn="base" hangingPunct="0">
              <a:spcBef>
                <a:spcPct val="0"/>
              </a:spcBef>
              <a:spcAft>
                <a:spcPct val="0"/>
              </a:spcAft>
              <a:defRPr sz="2400">
                <a:solidFill>
                  <a:srgbClr val="E3E06C"/>
                </a:solidFill>
                <a:latin typeface="Times New Roman" panose="02020603050405020304" pitchFamily="18" charset="0"/>
              </a:defRPr>
            </a:lvl8pPr>
            <a:lvl9pPr marL="3886200" indent="-228600" algn="just" eaLnBrk="0" fontAlgn="base" hangingPunct="0">
              <a:spcBef>
                <a:spcPct val="0"/>
              </a:spcBef>
              <a:spcAft>
                <a:spcPct val="0"/>
              </a:spcAft>
              <a:defRPr sz="2400">
                <a:solidFill>
                  <a:srgbClr val="E3E06C"/>
                </a:solidFill>
                <a:latin typeface="Times New Roman" panose="02020603050405020304" pitchFamily="18" charset="0"/>
              </a:defRPr>
            </a:lvl9pPr>
          </a:lstStyle>
          <a:p>
            <a:pPr algn="l">
              <a:lnSpc>
                <a:spcPct val="150000"/>
              </a:lnSpc>
            </a:pPr>
            <a:endParaRPr lang="it-IT" altLang="it-IT" sz="2000" u="sng"/>
          </a:p>
          <a:p>
            <a:pPr algn="l">
              <a:lnSpc>
                <a:spcPct val="150000"/>
              </a:lnSpc>
            </a:pPr>
            <a:endParaRPr lang="it-IT" altLang="it-IT" sz="2000"/>
          </a:p>
        </p:txBody>
      </p:sp>
      <p:sp>
        <p:nvSpPr>
          <p:cNvPr id="3075" name="CasellaDiTesto 3"/>
          <p:cNvSpPr txBox="1">
            <a:spLocks noChangeArrowheads="1"/>
          </p:cNvSpPr>
          <p:nvPr/>
        </p:nvSpPr>
        <p:spPr bwMode="auto">
          <a:xfrm>
            <a:off x="776288" y="2111375"/>
            <a:ext cx="84963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400" b="1" dirty="0">
                <a:solidFill>
                  <a:srgbClr val="002060"/>
                </a:solidFill>
                <a:latin typeface="Times New Roman" panose="02020603050405020304" pitchFamily="18" charset="0"/>
              </a:rPr>
              <a:t>In data odierna, finanzieri del Nucleo di Polizia Economico Finanziaria e carabinieri  del Nucleo Investigativo dei Comandi Provinciali della Guardia di Finanza e dell’Arma dei Carabinieri di Chieti, hanno dato esecuzione a </a:t>
            </a:r>
            <a:r>
              <a:rPr lang="it-IT" altLang="it-IT" sz="2400" b="1" dirty="0" smtClean="0">
                <a:solidFill>
                  <a:srgbClr val="002060"/>
                </a:solidFill>
                <a:latin typeface="Times New Roman" panose="02020603050405020304" pitchFamily="18" charset="0"/>
              </a:rPr>
              <a:t>5</a:t>
            </a:r>
            <a:r>
              <a:rPr lang="it-IT" altLang="it-IT" sz="2400" b="1" dirty="0" smtClean="0">
                <a:solidFill>
                  <a:srgbClr val="002060"/>
                </a:solidFill>
                <a:latin typeface="Times New Roman" panose="02020603050405020304" pitchFamily="18" charset="0"/>
              </a:rPr>
              <a:t> </a:t>
            </a:r>
            <a:r>
              <a:rPr lang="it-IT" altLang="it-IT" sz="2400" b="1" dirty="0">
                <a:solidFill>
                  <a:srgbClr val="002060"/>
                </a:solidFill>
                <a:latin typeface="Times New Roman" panose="02020603050405020304" pitchFamily="18" charset="0"/>
              </a:rPr>
              <a:t>ordinanze di custodia cautelare emesse dal G.I.P. del Tribunale di Chieti - dott.ssa Isabella ALLIERI -, su richiesta del Sostituto Procuratore della Procura della Repubblica di Chieti – dott. Giancarlo CIANI -, che ha coordinato le indagini, nei confronti di soggetti accusati a vario titolo di peculato, riciclaggio, auto-riciclaggio e abuso d’ufficio. </a:t>
            </a:r>
            <a:r>
              <a:rPr lang="it-IT" altLang="it-IT" sz="2400" b="1" dirty="0" smtClean="0">
                <a:solidFill>
                  <a:srgbClr val="002060"/>
                </a:solidFill>
                <a:latin typeface="Times New Roman" panose="02020603050405020304" pitchFamily="18" charset="0"/>
              </a:rPr>
              <a:t>18 in totale le persone indagate.</a:t>
            </a:r>
            <a:endParaRPr lang="it-IT" altLang="it-IT" sz="2400" b="1" dirty="0">
              <a:solidFill>
                <a:srgbClr val="002060"/>
              </a:solidFill>
              <a:latin typeface="Times New Roman" panose="02020603050405020304" pitchFamily="18" charset="0"/>
            </a:endParaRPr>
          </a:p>
        </p:txBody>
      </p:sp>
      <p:sp>
        <p:nvSpPr>
          <p:cNvPr id="3076" name="CasellaDiTesto 6"/>
          <p:cNvSpPr txBox="1">
            <a:spLocks noChangeArrowheads="1"/>
          </p:cNvSpPr>
          <p:nvPr/>
        </p:nvSpPr>
        <p:spPr bwMode="auto">
          <a:xfrm>
            <a:off x="2611438" y="1527175"/>
            <a:ext cx="4537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b="1" i="1">
                <a:solidFill>
                  <a:srgbClr val="002060"/>
                </a:solidFill>
                <a:latin typeface="Times New Roman" panose="02020603050405020304" pitchFamily="18" charset="0"/>
                <a:cs typeface="Times New Roman" panose="02020603050405020304" pitchFamily="18" charset="0"/>
              </a:rPr>
              <a:t>“ Operazione Minerva</a:t>
            </a:r>
            <a:r>
              <a:rPr lang="it-IT" altLang="it-IT" b="1">
                <a:solidFill>
                  <a:srgbClr val="002060"/>
                </a:solidFill>
                <a:latin typeface="Times New Roman" panose="02020603050405020304" pitchFamily="18" charset="0"/>
                <a:cs typeface="Times New Roman" panose="02020603050405020304" pitchFamily="18" charset="0"/>
              </a:rPr>
              <a:t>”</a:t>
            </a:r>
            <a:endParaRPr lang="it-IT" altLang="it-IT" sz="2400">
              <a:solidFill>
                <a:srgbClr val="E3E06C"/>
              </a:solidFill>
              <a:latin typeface="Times New Roman" panose="02020603050405020304" pitchFamily="18" charset="0"/>
            </a:endParaRPr>
          </a:p>
        </p:txBody>
      </p:sp>
      <p:pic>
        <p:nvPicPr>
          <p:cNvPr id="5125" name="Picture 2" descr="STEMMA ARALDICO C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673100"/>
            <a:ext cx="45243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1"/>
          <p:cNvSpPr/>
          <p:nvPr/>
        </p:nvSpPr>
        <p:spPr>
          <a:xfrm>
            <a:off x="776288" y="195263"/>
            <a:ext cx="3671887" cy="1201737"/>
          </a:xfrm>
          <a:prstGeom prst="rect">
            <a:avLst/>
          </a:prstGeom>
        </p:spPr>
        <p:txBody>
          <a:bodyPr>
            <a:spAutoFit/>
          </a:bodyPr>
          <a:lstStyle/>
          <a:p>
            <a:pPr algn="ctr">
              <a:spcBef>
                <a:spcPts val="0"/>
              </a:spcBef>
              <a:defRPr/>
            </a:pPr>
            <a:r>
              <a:rPr lang="it-IT" b="1" cap="small" dirty="0">
                <a:solidFill>
                  <a:srgbClr val="FF0000"/>
                </a:solidFill>
                <a:latin typeface="Book Antiqua" pitchFamily="18" charset="0"/>
              </a:rPr>
              <a:t>Comando Provinciale </a:t>
            </a:r>
          </a:p>
          <a:p>
            <a:pPr algn="ctr">
              <a:spcBef>
                <a:spcPts val="0"/>
              </a:spcBef>
              <a:defRPr/>
            </a:pPr>
            <a:r>
              <a:rPr lang="it-IT" b="1" cap="small" dirty="0">
                <a:solidFill>
                  <a:srgbClr val="FF0000"/>
                </a:solidFill>
                <a:latin typeface="Book Antiqua" pitchFamily="18" charset="0"/>
              </a:rPr>
              <a:t>Carabinieri </a:t>
            </a:r>
          </a:p>
          <a:p>
            <a:pPr algn="ctr">
              <a:spcBef>
                <a:spcPts val="0"/>
              </a:spcBef>
              <a:defRPr/>
            </a:pPr>
            <a:r>
              <a:rPr lang="it-IT" b="1" cap="small" dirty="0">
                <a:solidFill>
                  <a:srgbClr val="FF0000"/>
                </a:solidFill>
                <a:latin typeface="Book Antiqua" pitchFamily="18" charset="0"/>
              </a:rPr>
              <a:t>Chieti</a:t>
            </a:r>
            <a:endParaRPr lang="it-IT" b="1" dirty="0">
              <a:solidFill>
                <a:srgbClr val="FF0000"/>
              </a:solidFill>
              <a:latin typeface="Book Antiqua" pitchFamily="18" charset="0"/>
            </a:endParaRPr>
          </a:p>
        </p:txBody>
      </p:sp>
      <p:sp>
        <p:nvSpPr>
          <p:cNvPr id="3" name="Rettangolo 2"/>
          <p:cNvSpPr/>
          <p:nvPr/>
        </p:nvSpPr>
        <p:spPr>
          <a:xfrm>
            <a:off x="5087938" y="233363"/>
            <a:ext cx="3752850" cy="1200150"/>
          </a:xfrm>
          <a:prstGeom prst="rect">
            <a:avLst/>
          </a:prstGeom>
        </p:spPr>
        <p:txBody>
          <a:bodyPr>
            <a:spAutoFit/>
          </a:bodyPr>
          <a:lstStyle/>
          <a:p>
            <a:pPr algn="ctr">
              <a:spcBef>
                <a:spcPts val="0"/>
              </a:spcBef>
              <a:defRPr/>
            </a:pPr>
            <a:r>
              <a:rPr lang="it-IT" b="1" cap="small" dirty="0">
                <a:solidFill>
                  <a:srgbClr val="289E44"/>
                </a:solidFill>
                <a:latin typeface="Book Antiqua" pitchFamily="18" charset="0"/>
              </a:rPr>
              <a:t>Comando Provinciale </a:t>
            </a:r>
          </a:p>
          <a:p>
            <a:pPr algn="ctr">
              <a:spcBef>
                <a:spcPts val="0"/>
              </a:spcBef>
              <a:defRPr/>
            </a:pPr>
            <a:r>
              <a:rPr lang="it-IT" b="1" cap="small" dirty="0">
                <a:solidFill>
                  <a:srgbClr val="289E44"/>
                </a:solidFill>
                <a:latin typeface="Book Antiqua" pitchFamily="18" charset="0"/>
              </a:rPr>
              <a:t>Guardia di Finanza</a:t>
            </a:r>
          </a:p>
          <a:p>
            <a:pPr algn="ctr">
              <a:spcBef>
                <a:spcPts val="0"/>
              </a:spcBef>
              <a:defRPr/>
            </a:pPr>
            <a:r>
              <a:rPr lang="it-IT" b="1" cap="small" dirty="0">
                <a:solidFill>
                  <a:srgbClr val="289E44"/>
                </a:solidFill>
                <a:latin typeface="Book Antiqua" pitchFamily="18" charset="0"/>
              </a:rPr>
              <a:t> Chieti</a:t>
            </a:r>
            <a:endParaRPr lang="it-IT" b="1" dirty="0">
              <a:solidFill>
                <a:srgbClr val="289E44"/>
              </a:solidFill>
              <a:latin typeface="Book Antiqua" pitchFamily="18" charset="0"/>
            </a:endParaRPr>
          </a:p>
        </p:txBody>
      </p:sp>
      <p:pic>
        <p:nvPicPr>
          <p:cNvPr id="5128" name="Picture 7" descr="C:\Users\630400kr\Desktop\Stemma_Araldico_Guardia_di_Finanz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2713" y="681038"/>
            <a:ext cx="552450"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nodePh="1">
                                  <p:stCondLst>
                                    <p:cond delay="0"/>
                                  </p:stCondLst>
                                  <p:endCondLst>
                                    <p:cond evt="begin" delay="0">
                                      <p:tn val="5"/>
                                    </p:cond>
                                  </p:endCondLst>
                                  <p:childTnLst>
                                    <p:set>
                                      <p:cBhvr>
                                        <p:cTn id="6" dur="1" fill="hold">
                                          <p:stCondLst>
                                            <p:cond delay="0"/>
                                          </p:stCondLst>
                                        </p:cTn>
                                        <p:tgtEl>
                                          <p:spTgt spid="537606"/>
                                        </p:tgtEl>
                                        <p:attrNameLst>
                                          <p:attrName>style.visibility</p:attrName>
                                        </p:attrNameLst>
                                      </p:cBhvr>
                                      <p:to>
                                        <p:strVal val="visible"/>
                                      </p:to>
                                    </p:set>
                                    <p:anim calcmode="lin" valueType="num">
                                      <p:cBhvr>
                                        <p:cTn id="7" dur="500" fill="hold"/>
                                        <p:tgtEl>
                                          <p:spTgt spid="537606"/>
                                        </p:tgtEl>
                                        <p:attrNameLst>
                                          <p:attrName>ppt_w</p:attrName>
                                        </p:attrNameLst>
                                      </p:cBhvr>
                                      <p:tavLst>
                                        <p:tav tm="0">
                                          <p:val>
                                            <p:fltVal val="0"/>
                                          </p:val>
                                        </p:tav>
                                        <p:tav tm="100000">
                                          <p:val>
                                            <p:strVal val="#ppt_w"/>
                                          </p:val>
                                        </p:tav>
                                      </p:tavLst>
                                    </p:anim>
                                    <p:anim calcmode="lin" valueType="num">
                                      <p:cBhvr>
                                        <p:cTn id="8" dur="500" fill="hold"/>
                                        <p:tgtEl>
                                          <p:spTgt spid="537606"/>
                                        </p:tgtEl>
                                        <p:attrNameLst>
                                          <p:attrName>ppt_h</p:attrName>
                                        </p:attrNameLst>
                                      </p:cBhvr>
                                      <p:tavLst>
                                        <p:tav tm="0">
                                          <p:val>
                                            <p:fltVal val="0"/>
                                          </p:val>
                                        </p:tav>
                                        <p:tav tm="100000">
                                          <p:val>
                                            <p:strVal val="#ppt_h"/>
                                          </p:val>
                                        </p:tav>
                                      </p:tavLst>
                                    </p:anim>
                                    <p:anim calcmode="lin" valueType="num">
                                      <p:cBhvr>
                                        <p:cTn id="9" dur="500" fill="hold"/>
                                        <p:tgtEl>
                                          <p:spTgt spid="537606"/>
                                        </p:tgtEl>
                                        <p:attrNameLst>
                                          <p:attrName>ppt_x</p:attrName>
                                        </p:attrNameLst>
                                      </p:cBhvr>
                                      <p:tavLst>
                                        <p:tav tm="0">
                                          <p:val>
                                            <p:fltVal val="0.5"/>
                                          </p:val>
                                        </p:tav>
                                        <p:tav tm="100000">
                                          <p:val>
                                            <p:strVal val="#ppt_x"/>
                                          </p:val>
                                        </p:tav>
                                      </p:tavLst>
                                    </p:anim>
                                    <p:anim calcmode="lin" valueType="num">
                                      <p:cBhvr>
                                        <p:cTn id="10" dur="500" fill="hold"/>
                                        <p:tgtEl>
                                          <p:spTgt spid="537606"/>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3076"/>
                                        </p:tgtEl>
                                        <p:attrNameLst>
                                          <p:attrName>style.visibility</p:attrName>
                                        </p:attrNameLst>
                                      </p:cBhvr>
                                      <p:to>
                                        <p:strVal val="visible"/>
                                      </p:to>
                                    </p:set>
                                    <p:animEffect transition="in" filter="fade">
                                      <p:cBhvr>
                                        <p:cTn id="14" dur="500"/>
                                        <p:tgtEl>
                                          <p:spTgt spid="3076"/>
                                        </p:tgtEl>
                                      </p:cBhvr>
                                    </p:animEffect>
                                  </p:childTnLst>
                                </p:cTn>
                              </p:par>
                            </p:childTnLst>
                          </p:cTn>
                        </p:par>
                        <p:par>
                          <p:cTn id="15" fill="hold" nodeType="afterGroup">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3075"/>
                                        </p:tgtEl>
                                        <p:attrNameLst>
                                          <p:attrName>style.visibility</p:attrName>
                                        </p:attrNameLst>
                                      </p:cBhvr>
                                      <p:to>
                                        <p:strVal val="visible"/>
                                      </p:to>
                                    </p:set>
                                    <p:anim calcmode="lin" valueType="num">
                                      <p:cBhvr>
                                        <p:cTn id="18" dur="1000" fill="hold"/>
                                        <p:tgtEl>
                                          <p:spTgt spid="3075"/>
                                        </p:tgtEl>
                                        <p:attrNameLst>
                                          <p:attrName>ppt_w</p:attrName>
                                        </p:attrNameLst>
                                      </p:cBhvr>
                                      <p:tavLst>
                                        <p:tav tm="0">
                                          <p:val>
                                            <p:fltVal val="0"/>
                                          </p:val>
                                        </p:tav>
                                        <p:tav tm="100000">
                                          <p:val>
                                            <p:strVal val="#ppt_w"/>
                                          </p:val>
                                        </p:tav>
                                      </p:tavLst>
                                    </p:anim>
                                    <p:anim calcmode="lin" valueType="num">
                                      <p:cBhvr>
                                        <p:cTn id="19" dur="1000" fill="hold"/>
                                        <p:tgtEl>
                                          <p:spTgt spid="3075"/>
                                        </p:tgtEl>
                                        <p:attrNameLst>
                                          <p:attrName>ppt_h</p:attrName>
                                        </p:attrNameLst>
                                      </p:cBhvr>
                                      <p:tavLst>
                                        <p:tav tm="0">
                                          <p:val>
                                            <p:fltVal val="0"/>
                                          </p:val>
                                        </p:tav>
                                        <p:tav tm="100000">
                                          <p:val>
                                            <p:strVal val="#ppt_h"/>
                                          </p:val>
                                        </p:tav>
                                      </p:tavLst>
                                    </p:anim>
                                    <p:animEffect transition="in" filter="fade">
                                      <p:cBhvr>
                                        <p:cTn id="20" dur="1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06" grpId="0" autoUpdateAnimBg="0"/>
      <p:bldP spid="3075" grpId="0"/>
      <p:bldP spid="307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2"/>
          <a:stretch>
            <a:fillRect/>
          </a:stretch>
        </p:blipFill>
        <p:spPr>
          <a:xfrm>
            <a:off x="892968" y="1331912"/>
            <a:ext cx="7993063" cy="4975225"/>
          </a:xfrm>
          <a:prstGeom prst="rect">
            <a:avLst/>
          </a:prstGeom>
          <a:ln>
            <a:noFill/>
          </a:ln>
          <a:effectLst>
            <a:outerShdw blurRad="190500" algn="tl" rotWithShape="0">
              <a:srgbClr val="000000">
                <a:alpha val="70000"/>
              </a:srgbClr>
            </a:outerShdw>
          </a:effectLst>
        </p:spPr>
      </p:pic>
      <p:pic>
        <p:nvPicPr>
          <p:cNvPr id="6147" name="Picture 2" descr="STEMMA ARALDICO C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673100"/>
            <a:ext cx="45243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1065213" y="215900"/>
            <a:ext cx="3600450" cy="1200150"/>
          </a:xfrm>
          <a:prstGeom prst="rect">
            <a:avLst/>
          </a:prstGeom>
        </p:spPr>
        <p:txBody>
          <a:bodyPr>
            <a:spAutoFit/>
          </a:bodyPr>
          <a:lstStyle/>
          <a:p>
            <a:pPr algn="ctr">
              <a:spcBef>
                <a:spcPts val="0"/>
              </a:spcBef>
              <a:defRPr/>
            </a:pPr>
            <a:r>
              <a:rPr lang="it-IT" b="1" cap="small" dirty="0">
                <a:solidFill>
                  <a:srgbClr val="FF0000"/>
                </a:solidFill>
                <a:latin typeface="Book Antiqua" pitchFamily="18" charset="0"/>
              </a:rPr>
              <a:t>Comando Provinciale </a:t>
            </a:r>
          </a:p>
          <a:p>
            <a:pPr algn="ctr">
              <a:spcBef>
                <a:spcPts val="0"/>
              </a:spcBef>
              <a:defRPr/>
            </a:pPr>
            <a:r>
              <a:rPr lang="it-IT" b="1" cap="small" dirty="0">
                <a:solidFill>
                  <a:srgbClr val="FF0000"/>
                </a:solidFill>
                <a:latin typeface="Book Antiqua" pitchFamily="18" charset="0"/>
              </a:rPr>
              <a:t>Carabinieri </a:t>
            </a:r>
          </a:p>
          <a:p>
            <a:pPr algn="ctr">
              <a:spcBef>
                <a:spcPts val="0"/>
              </a:spcBef>
              <a:defRPr/>
            </a:pPr>
            <a:r>
              <a:rPr lang="it-IT" b="1" cap="small" dirty="0">
                <a:solidFill>
                  <a:srgbClr val="FF0000"/>
                </a:solidFill>
                <a:latin typeface="Book Antiqua" pitchFamily="18" charset="0"/>
              </a:rPr>
              <a:t>Chieti</a:t>
            </a:r>
            <a:endParaRPr lang="it-IT" b="1" dirty="0">
              <a:solidFill>
                <a:srgbClr val="FF0000"/>
              </a:solidFill>
              <a:latin typeface="Book Antiqua" pitchFamily="18" charset="0"/>
            </a:endParaRPr>
          </a:p>
        </p:txBody>
      </p:sp>
      <p:sp>
        <p:nvSpPr>
          <p:cNvPr id="4" name="Rettangolo 3"/>
          <p:cNvSpPr/>
          <p:nvPr/>
        </p:nvSpPr>
        <p:spPr>
          <a:xfrm>
            <a:off x="5168900" y="252413"/>
            <a:ext cx="3671888" cy="1200150"/>
          </a:xfrm>
          <a:prstGeom prst="rect">
            <a:avLst/>
          </a:prstGeom>
        </p:spPr>
        <p:txBody>
          <a:bodyPr>
            <a:spAutoFit/>
          </a:bodyPr>
          <a:lstStyle/>
          <a:p>
            <a:pPr algn="ctr">
              <a:spcBef>
                <a:spcPts val="0"/>
              </a:spcBef>
              <a:defRPr/>
            </a:pPr>
            <a:r>
              <a:rPr lang="it-IT" b="1" cap="small" dirty="0">
                <a:solidFill>
                  <a:srgbClr val="289E44"/>
                </a:solidFill>
                <a:latin typeface="Book Antiqua" pitchFamily="18" charset="0"/>
              </a:rPr>
              <a:t>Comando Provinciale </a:t>
            </a:r>
          </a:p>
          <a:p>
            <a:pPr algn="ctr">
              <a:spcBef>
                <a:spcPts val="0"/>
              </a:spcBef>
              <a:defRPr/>
            </a:pPr>
            <a:r>
              <a:rPr lang="it-IT" b="1" cap="small" dirty="0">
                <a:solidFill>
                  <a:srgbClr val="289E44"/>
                </a:solidFill>
                <a:latin typeface="Book Antiqua" pitchFamily="18" charset="0"/>
              </a:rPr>
              <a:t>Guardia di Finanza  </a:t>
            </a:r>
          </a:p>
          <a:p>
            <a:pPr algn="ctr">
              <a:spcBef>
                <a:spcPts val="0"/>
              </a:spcBef>
              <a:defRPr/>
            </a:pPr>
            <a:r>
              <a:rPr lang="it-IT" b="1" cap="small" dirty="0">
                <a:solidFill>
                  <a:srgbClr val="289E44"/>
                </a:solidFill>
                <a:latin typeface="Book Antiqua" pitchFamily="18" charset="0"/>
              </a:rPr>
              <a:t>Chieti</a:t>
            </a:r>
            <a:endParaRPr lang="it-IT" b="1" dirty="0">
              <a:solidFill>
                <a:srgbClr val="289E44"/>
              </a:solidFill>
              <a:latin typeface="Book Antiqua" pitchFamily="18" charset="0"/>
            </a:endParaRPr>
          </a:p>
        </p:txBody>
      </p:sp>
      <p:pic>
        <p:nvPicPr>
          <p:cNvPr id="6150" name="Picture 7" descr="C:\Users\630400kr\Desktop\Stemma_Araldico_Guardia_di_Finanz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2713" y="681038"/>
            <a:ext cx="552450"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CasellaDiTesto 6"/>
          <p:cNvSpPr txBox="1">
            <a:spLocks noChangeArrowheads="1"/>
          </p:cNvSpPr>
          <p:nvPr/>
        </p:nvSpPr>
        <p:spPr bwMode="auto">
          <a:xfrm>
            <a:off x="1712913" y="1674813"/>
            <a:ext cx="6624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sz="2400" b="1" u="sng">
                <a:solidFill>
                  <a:srgbClr val="000099"/>
                </a:solidFill>
                <a:latin typeface="Times New Roman" panose="02020603050405020304" pitchFamily="18" charset="0"/>
              </a:rPr>
              <a:t>… misure cautelari personali</a:t>
            </a:r>
            <a:r>
              <a:rPr lang="it-IT" altLang="it-IT" sz="2400" b="1">
                <a:solidFill>
                  <a:srgbClr val="000099"/>
                </a:solidFill>
                <a:latin typeface="Times New Roman" panose="02020603050405020304" pitchFamily="18" charset="0"/>
              </a:rPr>
              <a:t>:</a:t>
            </a:r>
            <a:endParaRPr lang="it-IT" altLang="it-IT" sz="2400">
              <a:solidFill>
                <a:srgbClr val="000099"/>
              </a:solidFill>
              <a:latin typeface="Times New Roman" panose="02020603050405020304" pitchFamily="18" charset="0"/>
            </a:endParaRPr>
          </a:p>
        </p:txBody>
      </p:sp>
      <p:sp>
        <p:nvSpPr>
          <p:cNvPr id="6152" name="CasellaDiTesto 23"/>
          <p:cNvSpPr txBox="1">
            <a:spLocks noChangeArrowheads="1"/>
          </p:cNvSpPr>
          <p:nvPr/>
        </p:nvSpPr>
        <p:spPr bwMode="auto">
          <a:xfrm>
            <a:off x="1674565" y="2390775"/>
            <a:ext cx="14562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000" b="1" dirty="0">
                <a:solidFill>
                  <a:srgbClr val="000099"/>
                </a:solidFill>
                <a:latin typeface="Times New Roman" panose="02020603050405020304" pitchFamily="18" charset="0"/>
              </a:rPr>
              <a:t>3</a:t>
            </a:r>
            <a:r>
              <a:rPr lang="it-IT" altLang="it-IT" sz="2000" b="1" dirty="0" smtClean="0">
                <a:solidFill>
                  <a:srgbClr val="000099"/>
                </a:solidFill>
                <a:latin typeface="Times New Roman" panose="02020603050405020304" pitchFamily="18" charset="0"/>
              </a:rPr>
              <a:t> </a:t>
            </a:r>
            <a:r>
              <a:rPr lang="it-IT" altLang="it-IT" sz="2000" b="1" dirty="0">
                <a:solidFill>
                  <a:srgbClr val="000099"/>
                </a:solidFill>
                <a:latin typeface="Times New Roman" panose="02020603050405020304" pitchFamily="18" charset="0"/>
              </a:rPr>
              <a:t>in carcere</a:t>
            </a:r>
          </a:p>
        </p:txBody>
      </p:sp>
      <p:sp>
        <p:nvSpPr>
          <p:cNvPr id="6153" name="Rettangolo 24"/>
          <p:cNvSpPr>
            <a:spLocks noChangeArrowheads="1"/>
          </p:cNvSpPr>
          <p:nvPr/>
        </p:nvSpPr>
        <p:spPr bwMode="auto">
          <a:xfrm>
            <a:off x="6282578" y="2390775"/>
            <a:ext cx="19107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000" b="1" dirty="0">
                <a:solidFill>
                  <a:srgbClr val="000099"/>
                </a:solidFill>
                <a:latin typeface="Times New Roman" panose="02020603050405020304" pitchFamily="18" charset="0"/>
              </a:rPr>
              <a:t>2</a:t>
            </a:r>
            <a:r>
              <a:rPr lang="it-IT" altLang="it-IT" sz="2000" b="1" dirty="0" smtClean="0">
                <a:solidFill>
                  <a:srgbClr val="000099"/>
                </a:solidFill>
                <a:latin typeface="Times New Roman" panose="02020603050405020304" pitchFamily="18" charset="0"/>
              </a:rPr>
              <a:t> </a:t>
            </a:r>
            <a:r>
              <a:rPr lang="it-IT" altLang="it-IT" sz="2000" b="1" dirty="0">
                <a:solidFill>
                  <a:srgbClr val="000099"/>
                </a:solidFill>
                <a:latin typeface="Times New Roman" panose="02020603050405020304" pitchFamily="18" charset="0"/>
              </a:rPr>
              <a:t>ai domiciliari</a:t>
            </a:r>
          </a:p>
        </p:txBody>
      </p:sp>
      <p:sp>
        <p:nvSpPr>
          <p:cNvPr id="6155" name="CasellaDiTesto 29"/>
          <p:cNvSpPr txBox="1">
            <a:spLocks noChangeArrowheads="1"/>
          </p:cNvSpPr>
          <p:nvPr/>
        </p:nvSpPr>
        <p:spPr bwMode="auto">
          <a:xfrm>
            <a:off x="1065213" y="3860800"/>
            <a:ext cx="76485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400" b="1" u="sng">
                <a:solidFill>
                  <a:srgbClr val="000099"/>
                </a:solidFill>
                <a:latin typeface="Times New Roman" panose="02020603050405020304" pitchFamily="18" charset="0"/>
              </a:rPr>
              <a:t>città italiane interessate:</a:t>
            </a:r>
          </a:p>
          <a:p>
            <a:pPr algn="just">
              <a:spcBef>
                <a:spcPct val="0"/>
              </a:spcBef>
              <a:buFontTx/>
              <a:buNone/>
            </a:pPr>
            <a:r>
              <a:rPr lang="it-IT" altLang="it-IT" sz="2000" b="1">
                <a:solidFill>
                  <a:srgbClr val="000099"/>
                </a:solidFill>
                <a:latin typeface="Times New Roman" panose="02020603050405020304" pitchFamily="18" charset="0"/>
              </a:rPr>
              <a:t>Riparbella (PI) – Anzio (RM) – Roma – Bologna – Città Sant’Angelo (PE) – Spoltore (PE) – Chieti – Pescara – San Giuseppe Vesuviano (NA)</a:t>
            </a:r>
          </a:p>
          <a:p>
            <a:pPr algn="just">
              <a:spcBef>
                <a:spcPct val="0"/>
              </a:spcBef>
              <a:buFontTx/>
              <a:buNone/>
            </a:pPr>
            <a:r>
              <a:rPr lang="it-IT" altLang="it-IT" sz="2400" b="1" u="sng">
                <a:solidFill>
                  <a:srgbClr val="000099"/>
                </a:solidFill>
                <a:latin typeface="Times New Roman" panose="02020603050405020304" pitchFamily="18" charset="0"/>
              </a:rPr>
              <a:t>oltre confine</a:t>
            </a:r>
            <a:r>
              <a:rPr lang="it-IT" altLang="it-IT" sz="2400" b="1">
                <a:solidFill>
                  <a:srgbClr val="000099"/>
                </a:solidFill>
                <a:latin typeface="Times New Roman" panose="02020603050405020304" pitchFamily="18" charset="0"/>
              </a:rPr>
              <a:t>:</a:t>
            </a:r>
          </a:p>
          <a:p>
            <a:pPr algn="just">
              <a:spcBef>
                <a:spcPct val="0"/>
              </a:spcBef>
              <a:buFontTx/>
              <a:buNone/>
            </a:pPr>
            <a:r>
              <a:rPr lang="it-IT" altLang="it-IT" sz="2000" b="1">
                <a:solidFill>
                  <a:srgbClr val="000099"/>
                </a:solidFill>
                <a:latin typeface="Times New Roman" panose="02020603050405020304" pitchFamily="18" charset="0"/>
              </a:rPr>
              <a:t>Svizzera – Slovacchia - Romania - Malta</a:t>
            </a:r>
          </a:p>
        </p:txBody>
      </p:sp>
      <p:sp>
        <p:nvSpPr>
          <p:cNvPr id="6156" name="CasellaDiTesto 6"/>
          <p:cNvSpPr txBox="1">
            <a:spLocks noChangeArrowheads="1"/>
          </p:cNvSpPr>
          <p:nvPr/>
        </p:nvSpPr>
        <p:spPr bwMode="auto">
          <a:xfrm>
            <a:off x="3492500" y="2868613"/>
            <a:ext cx="31257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400" b="1" u="sng">
                <a:solidFill>
                  <a:srgbClr val="000099"/>
                </a:solidFill>
                <a:latin typeface="Times New Roman" panose="02020603050405020304" pitchFamily="18" charset="0"/>
              </a:rPr>
              <a:t>Misure cautelari reali</a:t>
            </a:r>
            <a:r>
              <a:rPr lang="it-IT" altLang="it-IT" sz="2400" b="1">
                <a:solidFill>
                  <a:srgbClr val="000099"/>
                </a:solidFill>
                <a:latin typeface="Times New Roman" panose="02020603050405020304" pitchFamily="18" charset="0"/>
              </a:rPr>
              <a:t>:</a:t>
            </a:r>
            <a:endParaRPr lang="it-IT" altLang="it-IT" sz="2400">
              <a:solidFill>
                <a:srgbClr val="000099"/>
              </a:solidFill>
              <a:latin typeface="Times New Roman" panose="02020603050405020304" pitchFamily="18" charset="0"/>
            </a:endParaRPr>
          </a:p>
        </p:txBody>
      </p:sp>
      <p:sp>
        <p:nvSpPr>
          <p:cNvPr id="6157" name="CasellaDiTesto 6"/>
          <p:cNvSpPr txBox="1">
            <a:spLocks noChangeArrowheads="1"/>
          </p:cNvSpPr>
          <p:nvPr/>
        </p:nvSpPr>
        <p:spPr bwMode="auto">
          <a:xfrm>
            <a:off x="1802316" y="3419475"/>
            <a:ext cx="68427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000" b="1" dirty="0">
                <a:solidFill>
                  <a:srgbClr val="000099"/>
                </a:solidFill>
                <a:latin typeface="Times New Roman" panose="02020603050405020304" pitchFamily="18" charset="0"/>
              </a:rPr>
              <a:t>Sequestro preventivo anche per equivalente di </a:t>
            </a:r>
            <a:r>
              <a:rPr lang="it-IT" altLang="it-IT" sz="2000" b="1" dirty="0" smtClean="0">
                <a:solidFill>
                  <a:srgbClr val="000099"/>
                </a:solidFill>
                <a:latin typeface="Times New Roman" panose="02020603050405020304" pitchFamily="18" charset="0"/>
              </a:rPr>
              <a:t>circa € .000,00</a:t>
            </a:r>
            <a:endParaRPr lang="it-IT" altLang="it-IT" sz="2000" dirty="0">
              <a:solidFill>
                <a:srgbClr val="000099"/>
              </a:solidFill>
              <a:latin typeface="Times New Roman" panose="02020603050405020304" pitchFamily="18" charset="0"/>
            </a:endParaRPr>
          </a:p>
        </p:txBody>
      </p:sp>
      <p:sp>
        <p:nvSpPr>
          <p:cNvPr id="8" name="Freccia a destra con strisce 7"/>
          <p:cNvSpPr/>
          <p:nvPr/>
        </p:nvSpPr>
        <p:spPr>
          <a:xfrm rot="9072868">
            <a:off x="3032125" y="2244725"/>
            <a:ext cx="650875" cy="1270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3" name="Freccia a destra con strisce 22"/>
          <p:cNvSpPr/>
          <p:nvPr/>
        </p:nvSpPr>
        <p:spPr>
          <a:xfrm rot="1965912">
            <a:off x="6153379" y="2244173"/>
            <a:ext cx="593086" cy="12810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TEMMA ARALDICO C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838" y="673100"/>
            <a:ext cx="45243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1065213" y="215900"/>
            <a:ext cx="3600450" cy="1200150"/>
          </a:xfrm>
          <a:prstGeom prst="rect">
            <a:avLst/>
          </a:prstGeom>
        </p:spPr>
        <p:txBody>
          <a:bodyPr>
            <a:spAutoFit/>
          </a:bodyPr>
          <a:lstStyle/>
          <a:p>
            <a:pPr algn="ctr">
              <a:spcBef>
                <a:spcPts val="0"/>
              </a:spcBef>
              <a:defRPr/>
            </a:pPr>
            <a:r>
              <a:rPr lang="it-IT" b="1" cap="small" dirty="0">
                <a:solidFill>
                  <a:srgbClr val="FF0000"/>
                </a:solidFill>
                <a:latin typeface="Book Antiqua" pitchFamily="18" charset="0"/>
              </a:rPr>
              <a:t>Comando Provinciale </a:t>
            </a:r>
          </a:p>
          <a:p>
            <a:pPr algn="ctr">
              <a:spcBef>
                <a:spcPts val="0"/>
              </a:spcBef>
              <a:defRPr/>
            </a:pPr>
            <a:r>
              <a:rPr lang="it-IT" b="1" cap="small" dirty="0">
                <a:solidFill>
                  <a:srgbClr val="FF0000"/>
                </a:solidFill>
                <a:latin typeface="Book Antiqua" pitchFamily="18" charset="0"/>
              </a:rPr>
              <a:t>Carabinieri </a:t>
            </a:r>
          </a:p>
          <a:p>
            <a:pPr algn="ctr">
              <a:spcBef>
                <a:spcPts val="0"/>
              </a:spcBef>
              <a:defRPr/>
            </a:pPr>
            <a:r>
              <a:rPr lang="it-IT" b="1" cap="small" dirty="0">
                <a:solidFill>
                  <a:srgbClr val="FF0000"/>
                </a:solidFill>
                <a:latin typeface="Book Antiqua" pitchFamily="18" charset="0"/>
              </a:rPr>
              <a:t>Chieti</a:t>
            </a:r>
            <a:endParaRPr lang="it-IT" b="1" dirty="0">
              <a:solidFill>
                <a:srgbClr val="FF0000"/>
              </a:solidFill>
              <a:latin typeface="Book Antiqua" pitchFamily="18" charset="0"/>
            </a:endParaRPr>
          </a:p>
        </p:txBody>
      </p:sp>
      <p:sp>
        <p:nvSpPr>
          <p:cNvPr id="4" name="Rettangolo 3"/>
          <p:cNvSpPr/>
          <p:nvPr/>
        </p:nvSpPr>
        <p:spPr>
          <a:xfrm>
            <a:off x="5168900" y="252413"/>
            <a:ext cx="3671888" cy="1200150"/>
          </a:xfrm>
          <a:prstGeom prst="rect">
            <a:avLst/>
          </a:prstGeom>
        </p:spPr>
        <p:txBody>
          <a:bodyPr>
            <a:spAutoFit/>
          </a:bodyPr>
          <a:lstStyle/>
          <a:p>
            <a:pPr algn="ctr">
              <a:spcBef>
                <a:spcPts val="0"/>
              </a:spcBef>
              <a:defRPr/>
            </a:pPr>
            <a:r>
              <a:rPr lang="it-IT" b="1" cap="small" dirty="0">
                <a:solidFill>
                  <a:srgbClr val="289E44"/>
                </a:solidFill>
                <a:latin typeface="Book Antiqua" pitchFamily="18" charset="0"/>
              </a:rPr>
              <a:t>Comando Provinciale </a:t>
            </a:r>
          </a:p>
          <a:p>
            <a:pPr algn="ctr">
              <a:spcBef>
                <a:spcPts val="0"/>
              </a:spcBef>
              <a:defRPr/>
            </a:pPr>
            <a:r>
              <a:rPr lang="it-IT" b="1" cap="small" dirty="0">
                <a:solidFill>
                  <a:srgbClr val="289E44"/>
                </a:solidFill>
                <a:latin typeface="Book Antiqua" pitchFamily="18" charset="0"/>
              </a:rPr>
              <a:t>Guardia di Finanza </a:t>
            </a:r>
          </a:p>
          <a:p>
            <a:pPr algn="ctr">
              <a:spcBef>
                <a:spcPts val="0"/>
              </a:spcBef>
              <a:defRPr/>
            </a:pPr>
            <a:r>
              <a:rPr lang="it-IT" b="1" cap="small" dirty="0">
                <a:solidFill>
                  <a:srgbClr val="289E44"/>
                </a:solidFill>
                <a:latin typeface="Book Antiqua" pitchFamily="18" charset="0"/>
              </a:rPr>
              <a:t>Chieti</a:t>
            </a:r>
            <a:endParaRPr lang="it-IT" b="1" dirty="0">
              <a:solidFill>
                <a:srgbClr val="289E44"/>
              </a:solidFill>
              <a:latin typeface="Book Antiqua" pitchFamily="18" charset="0"/>
            </a:endParaRPr>
          </a:p>
        </p:txBody>
      </p:sp>
      <p:pic>
        <p:nvPicPr>
          <p:cNvPr id="7173" name="Picture 7" descr="C:\Users\630400kr\Desktop\Stemma_Araldico_Guardia_di_Finanz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2713" y="681038"/>
            <a:ext cx="552450"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CasellaDiTesto 5"/>
          <p:cNvSpPr txBox="1">
            <a:spLocks noChangeArrowheads="1"/>
          </p:cNvSpPr>
          <p:nvPr/>
        </p:nvSpPr>
        <p:spPr bwMode="auto">
          <a:xfrm>
            <a:off x="560512" y="1422401"/>
            <a:ext cx="8712968"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000" b="1" dirty="0" smtClean="0">
                <a:solidFill>
                  <a:srgbClr val="002060"/>
                </a:solidFill>
                <a:latin typeface="Times New Roman" panose="02020603050405020304" pitchFamily="18" charset="0"/>
              </a:rPr>
              <a:t>L’attività </a:t>
            </a:r>
            <a:r>
              <a:rPr lang="it-IT" altLang="it-IT" sz="2000" b="1" dirty="0">
                <a:solidFill>
                  <a:srgbClr val="002060"/>
                </a:solidFill>
                <a:latin typeface="Times New Roman" panose="02020603050405020304" pitchFamily="18" charset="0"/>
              </a:rPr>
              <a:t>investigativa, avviata nel marzo 2018, riguarda la gestione dell’Università Telematica “Leonardo Da Vinci” (UNIDAV) di Torrevecchia Teatina (CH) dopo l’ingresso, nella sua compagine societaria, dell’ente slovacco </a:t>
            </a:r>
            <a:r>
              <a:rPr lang="it-IT" altLang="it-IT" sz="2000" b="1" dirty="0" err="1">
                <a:solidFill>
                  <a:srgbClr val="002060"/>
                </a:solidFill>
                <a:latin typeface="Times New Roman" panose="02020603050405020304" pitchFamily="18" charset="0"/>
              </a:rPr>
              <a:t>Sredo</a:t>
            </a:r>
            <a:r>
              <a:rPr lang="it-IT" altLang="it-IT" sz="2000" b="1" dirty="0">
                <a:solidFill>
                  <a:srgbClr val="002060"/>
                </a:solidFill>
                <a:latin typeface="Times New Roman" panose="02020603050405020304" pitchFamily="18" charset="0"/>
              </a:rPr>
              <a:t> </a:t>
            </a:r>
            <a:r>
              <a:rPr lang="it-IT" altLang="it-IT" sz="2000" b="1" dirty="0" err="1">
                <a:solidFill>
                  <a:srgbClr val="002060"/>
                </a:solidFill>
                <a:latin typeface="Times New Roman" panose="02020603050405020304" pitchFamily="18" charset="0"/>
              </a:rPr>
              <a:t>Euròpska</a:t>
            </a:r>
            <a:r>
              <a:rPr lang="it-IT" altLang="it-IT" sz="2000" b="1" dirty="0">
                <a:solidFill>
                  <a:srgbClr val="002060"/>
                </a:solidFill>
                <a:latin typeface="Times New Roman" panose="02020603050405020304" pitchFamily="18" charset="0"/>
              </a:rPr>
              <a:t> </a:t>
            </a:r>
            <a:r>
              <a:rPr lang="it-IT" altLang="it-IT" sz="2000" b="1" dirty="0" err="1">
                <a:solidFill>
                  <a:srgbClr val="002060"/>
                </a:solidFill>
                <a:latin typeface="Times New Roman" panose="02020603050405020304" pitchFamily="18" charset="0"/>
              </a:rPr>
              <a:t>Vysokà</a:t>
            </a:r>
            <a:r>
              <a:rPr lang="it-IT" altLang="it-IT" sz="2000" b="1" dirty="0">
                <a:solidFill>
                  <a:srgbClr val="002060"/>
                </a:solidFill>
                <a:latin typeface="Times New Roman" panose="02020603050405020304" pitchFamily="18" charset="0"/>
              </a:rPr>
              <a:t> </a:t>
            </a:r>
            <a:r>
              <a:rPr lang="it-IT" altLang="it-IT" sz="2000" b="1" dirty="0" err="1">
                <a:solidFill>
                  <a:srgbClr val="002060"/>
                </a:solidFill>
                <a:latin typeface="Times New Roman" panose="02020603050405020304" pitchFamily="18" charset="0"/>
              </a:rPr>
              <a:t>Skola</a:t>
            </a:r>
            <a:r>
              <a:rPr lang="it-IT" altLang="it-IT" sz="2000" b="1" dirty="0">
                <a:solidFill>
                  <a:srgbClr val="002060"/>
                </a:solidFill>
                <a:latin typeface="Times New Roman" panose="02020603050405020304" pitchFamily="18" charset="0"/>
              </a:rPr>
              <a:t> di </a:t>
            </a:r>
            <a:r>
              <a:rPr lang="it-IT" altLang="it-IT" sz="2000" b="1" dirty="0" err="1">
                <a:solidFill>
                  <a:srgbClr val="002060"/>
                </a:solidFill>
                <a:latin typeface="Times New Roman" panose="02020603050405020304" pitchFamily="18" charset="0"/>
              </a:rPr>
              <a:t>Skalica</a:t>
            </a:r>
            <a:r>
              <a:rPr lang="it-IT" altLang="it-IT" sz="2000" b="1" dirty="0">
                <a:solidFill>
                  <a:srgbClr val="002060"/>
                </a:solidFill>
                <a:latin typeface="Times New Roman" panose="02020603050405020304" pitchFamily="18" charset="0"/>
              </a:rPr>
              <a:t> (S.E.V.S.), quale partner istituzionale della Fondazione Università «G. D’Annunzio».</a:t>
            </a:r>
          </a:p>
          <a:p>
            <a:pPr algn="just">
              <a:spcBef>
                <a:spcPct val="0"/>
              </a:spcBef>
              <a:buFontTx/>
              <a:buNone/>
            </a:pPr>
            <a:r>
              <a:rPr lang="it-IT" altLang="it-IT" sz="2000" b="1" dirty="0">
                <a:solidFill>
                  <a:srgbClr val="002060"/>
                </a:solidFill>
                <a:latin typeface="Times New Roman" panose="02020603050405020304" pitchFamily="18" charset="0"/>
              </a:rPr>
              <a:t>Le indagini sono state condotte, oltre che con osservazioni, pedinamenti, intercettazioni telefoniche ed ambientali – quest’ultime anche con il contributo di personale e tecnologie dello S.C.I.C.O. della Guardia di Finanza (Servizio Centrale Investigativo Criminalità Organizzata) – anche attraverso l’analisi dei flussi finanziari e la disamina di una grossa mole di documentazione contabile. </a:t>
            </a:r>
          </a:p>
          <a:p>
            <a:pPr algn="just">
              <a:spcBef>
                <a:spcPct val="0"/>
              </a:spcBef>
              <a:buFontTx/>
              <a:buNone/>
            </a:pPr>
            <a:r>
              <a:rPr lang="it-IT" altLang="it-IT" sz="2000" b="1" dirty="0">
                <a:solidFill>
                  <a:srgbClr val="002060"/>
                </a:solidFill>
                <a:latin typeface="Times New Roman" panose="02020603050405020304" pitchFamily="18" charset="0"/>
              </a:rPr>
              <a:t>Svolte anche attività </a:t>
            </a:r>
            <a:r>
              <a:rPr lang="it-IT" altLang="it-IT" sz="2000" b="1" dirty="0" err="1">
                <a:solidFill>
                  <a:srgbClr val="002060"/>
                </a:solidFill>
                <a:latin typeface="Times New Roman" panose="02020603050405020304" pitchFamily="18" charset="0"/>
              </a:rPr>
              <a:t>rogatoriali</a:t>
            </a:r>
            <a:r>
              <a:rPr lang="it-IT" altLang="it-IT" sz="2000" b="1" dirty="0">
                <a:solidFill>
                  <a:srgbClr val="002060"/>
                </a:solidFill>
                <a:latin typeface="Times New Roman" panose="02020603050405020304" pitchFamily="18" charset="0"/>
              </a:rPr>
              <a:t> con le Autorità giudiziarie e di polizia svizzere, slovacche, maltesi e rumene che hanno consentito di accertare plurime condotte di appropriazione di denaro pubblico dell’UNIDAV, ad opera di consiglieri di amministrazione e dirigenti che ne avevano la disponibilità per ragioni del proprio ufficio o servizio nonché il successivo riciclaggio e/o auto-riciclaggio</a:t>
            </a:r>
            <a:r>
              <a:rPr lang="it-IT" altLang="it-IT" sz="2000" b="1" dirty="0" smtClean="0">
                <a:solidFill>
                  <a:srgbClr val="002060"/>
                </a:solidFill>
                <a:latin typeface="Times New Roman" panose="02020603050405020304" pitchFamily="18" charset="0"/>
              </a:rPr>
              <a:t>.</a:t>
            </a:r>
            <a:endParaRPr lang="it-IT" altLang="it-IT" sz="2200" b="1" dirty="0">
              <a:solidFill>
                <a:schemeClr val="tx2"/>
              </a:solidFill>
              <a:latin typeface="Times New Roman" panose="02020603050405020304" pitchFamily="18" charset="0"/>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STEMMA ARALDICO C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838" y="673100"/>
            <a:ext cx="45243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1065213" y="215900"/>
            <a:ext cx="3600450" cy="1200150"/>
          </a:xfrm>
          <a:prstGeom prst="rect">
            <a:avLst/>
          </a:prstGeom>
        </p:spPr>
        <p:txBody>
          <a:bodyPr>
            <a:spAutoFit/>
          </a:bodyPr>
          <a:lstStyle/>
          <a:p>
            <a:pPr algn="ctr">
              <a:spcBef>
                <a:spcPts val="0"/>
              </a:spcBef>
              <a:defRPr/>
            </a:pPr>
            <a:r>
              <a:rPr lang="it-IT" b="1" cap="small" dirty="0">
                <a:solidFill>
                  <a:srgbClr val="FF0000"/>
                </a:solidFill>
                <a:latin typeface="Book Antiqua" pitchFamily="18" charset="0"/>
              </a:rPr>
              <a:t>Comando Provinciale </a:t>
            </a:r>
          </a:p>
          <a:p>
            <a:pPr algn="ctr">
              <a:spcBef>
                <a:spcPts val="0"/>
              </a:spcBef>
              <a:defRPr/>
            </a:pPr>
            <a:r>
              <a:rPr lang="it-IT" b="1" cap="small" dirty="0">
                <a:solidFill>
                  <a:srgbClr val="FF0000"/>
                </a:solidFill>
                <a:latin typeface="Book Antiqua" pitchFamily="18" charset="0"/>
              </a:rPr>
              <a:t>Carabinieri </a:t>
            </a:r>
          </a:p>
          <a:p>
            <a:pPr algn="ctr">
              <a:spcBef>
                <a:spcPts val="0"/>
              </a:spcBef>
              <a:defRPr/>
            </a:pPr>
            <a:r>
              <a:rPr lang="it-IT" b="1" cap="small" dirty="0">
                <a:solidFill>
                  <a:srgbClr val="FF0000"/>
                </a:solidFill>
                <a:latin typeface="Book Antiqua" pitchFamily="18" charset="0"/>
              </a:rPr>
              <a:t>Chieti</a:t>
            </a:r>
            <a:endParaRPr lang="it-IT" b="1" dirty="0">
              <a:solidFill>
                <a:srgbClr val="FF0000"/>
              </a:solidFill>
              <a:latin typeface="Book Antiqua" pitchFamily="18" charset="0"/>
            </a:endParaRPr>
          </a:p>
        </p:txBody>
      </p:sp>
      <p:sp>
        <p:nvSpPr>
          <p:cNvPr id="4" name="Rettangolo 3"/>
          <p:cNvSpPr/>
          <p:nvPr/>
        </p:nvSpPr>
        <p:spPr>
          <a:xfrm>
            <a:off x="5168900" y="252413"/>
            <a:ext cx="3671888" cy="1200150"/>
          </a:xfrm>
          <a:prstGeom prst="rect">
            <a:avLst/>
          </a:prstGeom>
        </p:spPr>
        <p:txBody>
          <a:bodyPr>
            <a:spAutoFit/>
          </a:bodyPr>
          <a:lstStyle/>
          <a:p>
            <a:pPr algn="ctr">
              <a:spcBef>
                <a:spcPts val="0"/>
              </a:spcBef>
              <a:defRPr/>
            </a:pPr>
            <a:r>
              <a:rPr lang="it-IT" b="1" cap="small" dirty="0">
                <a:solidFill>
                  <a:srgbClr val="289E44"/>
                </a:solidFill>
                <a:latin typeface="Book Antiqua" pitchFamily="18" charset="0"/>
              </a:rPr>
              <a:t>Comando Provinciale </a:t>
            </a:r>
          </a:p>
          <a:p>
            <a:pPr algn="ctr">
              <a:spcBef>
                <a:spcPts val="0"/>
              </a:spcBef>
              <a:defRPr/>
            </a:pPr>
            <a:r>
              <a:rPr lang="it-IT" b="1" cap="small" dirty="0">
                <a:solidFill>
                  <a:srgbClr val="289E44"/>
                </a:solidFill>
                <a:latin typeface="Book Antiqua" pitchFamily="18" charset="0"/>
              </a:rPr>
              <a:t>Guardia di Finanza </a:t>
            </a:r>
          </a:p>
          <a:p>
            <a:pPr algn="ctr">
              <a:spcBef>
                <a:spcPts val="0"/>
              </a:spcBef>
              <a:defRPr/>
            </a:pPr>
            <a:r>
              <a:rPr lang="it-IT" b="1" cap="small" dirty="0">
                <a:solidFill>
                  <a:srgbClr val="289E44"/>
                </a:solidFill>
                <a:latin typeface="Book Antiqua" pitchFamily="18" charset="0"/>
              </a:rPr>
              <a:t>Chieti</a:t>
            </a:r>
            <a:endParaRPr lang="it-IT" b="1" dirty="0">
              <a:solidFill>
                <a:srgbClr val="289E44"/>
              </a:solidFill>
              <a:latin typeface="Book Antiqua" pitchFamily="18" charset="0"/>
            </a:endParaRPr>
          </a:p>
        </p:txBody>
      </p:sp>
      <p:pic>
        <p:nvPicPr>
          <p:cNvPr id="8197" name="Picture 7" descr="C:\Users\630400kr\Desktop\Stemma_Araldico_Guardia_di_Finanz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2713" y="681038"/>
            <a:ext cx="552450"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Immagin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8950" y="1604963"/>
            <a:ext cx="22685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tangolo 6"/>
          <p:cNvSpPr/>
          <p:nvPr/>
        </p:nvSpPr>
        <p:spPr>
          <a:xfrm rot="869659">
            <a:off x="720851" y="2100628"/>
            <a:ext cx="1803977" cy="461665"/>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it-IT" b="1" cap="all" dirty="0" err="1">
                <a:ln w="0"/>
                <a:solidFill>
                  <a:srgbClr val="0070C0"/>
                </a:solidFill>
                <a:effectLst>
                  <a:reflection blurRad="12700" stA="50000" endPos="50000" dist="5000" dir="5400000" sy="-100000" rotWithShape="0"/>
                </a:effectLst>
              </a:rPr>
              <a:t>unidav</a:t>
            </a:r>
            <a:endParaRPr lang="it-IT" b="1" cap="all" dirty="0">
              <a:ln w="0"/>
              <a:solidFill>
                <a:srgbClr val="0070C0"/>
              </a:solidFill>
              <a:effectLst>
                <a:reflection blurRad="12700" stA="50000" endPos="50000" dist="5000" dir="5400000" sy="-100000" rotWithShape="0"/>
              </a:effectLst>
            </a:endParaRPr>
          </a:p>
        </p:txBody>
      </p:sp>
      <p:sp>
        <p:nvSpPr>
          <p:cNvPr id="8200" name="CasellaDiTesto 7"/>
          <p:cNvSpPr txBox="1">
            <a:spLocks noChangeArrowheads="1"/>
          </p:cNvSpPr>
          <p:nvPr/>
        </p:nvSpPr>
        <p:spPr bwMode="auto">
          <a:xfrm>
            <a:off x="3068638" y="1962150"/>
            <a:ext cx="1362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1800" b="1">
                <a:solidFill>
                  <a:srgbClr val="0070C0"/>
                </a:solidFill>
                <a:latin typeface="Times New Roman" panose="02020603050405020304" pitchFamily="18" charset="0"/>
              </a:rPr>
              <a:t>€ 350.000</a:t>
            </a:r>
          </a:p>
        </p:txBody>
      </p:sp>
      <p:sp>
        <p:nvSpPr>
          <p:cNvPr id="12" name="Freccia a destra 11"/>
          <p:cNvSpPr/>
          <p:nvPr/>
        </p:nvSpPr>
        <p:spPr>
          <a:xfrm>
            <a:off x="3144838" y="2236788"/>
            <a:ext cx="942975" cy="192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grpSp>
        <p:nvGrpSpPr>
          <p:cNvPr id="8202" name="Gruppo 14"/>
          <p:cNvGrpSpPr>
            <a:grpSpLocks/>
          </p:cNvGrpSpPr>
          <p:nvPr/>
        </p:nvGrpSpPr>
        <p:grpSpPr bwMode="auto">
          <a:xfrm>
            <a:off x="4389438" y="1874838"/>
            <a:ext cx="2011362" cy="960437"/>
            <a:chOff x="3115799" y="1821138"/>
            <a:chExt cx="1621177" cy="960858"/>
          </a:xfrm>
        </p:grpSpPr>
        <p:pic>
          <p:nvPicPr>
            <p:cNvPr id="8223" name="Immagine 13"/>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0872" y="2216426"/>
              <a:ext cx="481782" cy="565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24" name="Immagine 1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115799" y="1821138"/>
              <a:ext cx="1621177"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5" name="CasellaDiTesto 24"/>
            <p:cNvSpPr txBox="1">
              <a:spLocks noChangeArrowheads="1"/>
            </p:cNvSpPr>
            <p:nvPr/>
          </p:nvSpPr>
          <p:spPr bwMode="auto">
            <a:xfrm>
              <a:off x="3396013" y="2365512"/>
              <a:ext cx="5303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1400">
                  <a:latin typeface="Times New Roman" panose="02020603050405020304" pitchFamily="18" charset="0"/>
                </a:rPr>
                <a:t>C/C</a:t>
              </a:r>
            </a:p>
          </p:txBody>
        </p:sp>
      </p:grpSp>
      <p:pic>
        <p:nvPicPr>
          <p:cNvPr id="8203" name="Immagine 15"/>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545388" y="1665288"/>
            <a:ext cx="1919287" cy="154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Freccia a destra 26"/>
          <p:cNvSpPr/>
          <p:nvPr/>
        </p:nvSpPr>
        <p:spPr>
          <a:xfrm>
            <a:off x="6537325" y="2247900"/>
            <a:ext cx="1008063" cy="171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205" name="CasellaDiTesto 28"/>
          <p:cNvSpPr txBox="1">
            <a:spLocks noChangeArrowheads="1"/>
          </p:cNvSpPr>
          <p:nvPr/>
        </p:nvSpPr>
        <p:spPr bwMode="auto">
          <a:xfrm>
            <a:off x="6462713" y="1941513"/>
            <a:ext cx="12271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1400" b="1">
                <a:solidFill>
                  <a:srgbClr val="0070C0"/>
                </a:solidFill>
                <a:latin typeface="Times New Roman" panose="02020603050405020304" pitchFamily="18" charset="0"/>
              </a:rPr>
              <a:t>€</a:t>
            </a:r>
            <a:r>
              <a:rPr lang="it-IT" altLang="it-IT" sz="1800" b="1">
                <a:solidFill>
                  <a:srgbClr val="0070C0"/>
                </a:solidFill>
                <a:latin typeface="Times New Roman" panose="02020603050405020304" pitchFamily="18" charset="0"/>
              </a:rPr>
              <a:t> </a:t>
            </a:r>
            <a:r>
              <a:rPr lang="it-IT" altLang="it-IT" sz="1400" b="1">
                <a:solidFill>
                  <a:srgbClr val="0070C0"/>
                </a:solidFill>
                <a:latin typeface="Times New Roman" panose="02020603050405020304" pitchFamily="18" charset="0"/>
              </a:rPr>
              <a:t>265.000</a:t>
            </a:r>
          </a:p>
        </p:txBody>
      </p:sp>
      <p:pic>
        <p:nvPicPr>
          <p:cNvPr id="8206" name="Immagine 23"/>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349625" y="2519363"/>
            <a:ext cx="533400"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7" name="Immagine 25"/>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485900" y="3868738"/>
            <a:ext cx="2882900"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ttangolo 33"/>
          <p:cNvSpPr/>
          <p:nvPr/>
        </p:nvSpPr>
        <p:spPr>
          <a:xfrm rot="19752485">
            <a:off x="1758119" y="4787125"/>
            <a:ext cx="1329620" cy="40011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it-IT" sz="2000" b="1" cap="all" dirty="0">
                <a:ln w="0"/>
                <a:solidFill>
                  <a:srgbClr val="289E44"/>
                </a:solidFill>
                <a:effectLst>
                  <a:reflection blurRad="12700" stA="50000" endPos="50000" dist="5000" dir="5400000" sy="-100000" rotWithShape="0"/>
                </a:effectLst>
              </a:rPr>
              <a:t>FAKE</a:t>
            </a:r>
          </a:p>
        </p:txBody>
      </p:sp>
      <p:sp>
        <p:nvSpPr>
          <p:cNvPr id="39" name="Freccia a destra 38"/>
          <p:cNvSpPr/>
          <p:nvPr/>
        </p:nvSpPr>
        <p:spPr>
          <a:xfrm>
            <a:off x="5303838" y="4083050"/>
            <a:ext cx="944562" cy="165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0" name="Freccia a destra 39"/>
          <p:cNvSpPr/>
          <p:nvPr/>
        </p:nvSpPr>
        <p:spPr>
          <a:xfrm>
            <a:off x="5326063" y="5526088"/>
            <a:ext cx="1427162" cy="171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0" name="Rettangolo 29"/>
          <p:cNvSpPr/>
          <p:nvPr/>
        </p:nvSpPr>
        <p:spPr>
          <a:xfrm>
            <a:off x="5238750" y="2835275"/>
            <a:ext cx="65088" cy="282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8212" name="Immagine 30"/>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6305550" y="3586163"/>
            <a:ext cx="117633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3" name="CasellaDiTesto 42"/>
          <p:cNvSpPr txBox="1">
            <a:spLocks noChangeArrowheads="1"/>
          </p:cNvSpPr>
          <p:nvPr/>
        </p:nvSpPr>
        <p:spPr bwMode="auto">
          <a:xfrm>
            <a:off x="5362575" y="3771900"/>
            <a:ext cx="1038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1400" b="1">
                <a:solidFill>
                  <a:srgbClr val="0070C0"/>
                </a:solidFill>
                <a:latin typeface="Times New Roman" panose="02020603050405020304" pitchFamily="18" charset="0"/>
              </a:rPr>
              <a:t>€</a:t>
            </a:r>
            <a:r>
              <a:rPr lang="it-IT" altLang="it-IT" sz="1800" b="1">
                <a:solidFill>
                  <a:srgbClr val="0070C0"/>
                </a:solidFill>
                <a:latin typeface="Times New Roman" panose="02020603050405020304" pitchFamily="18" charset="0"/>
              </a:rPr>
              <a:t> </a:t>
            </a:r>
            <a:r>
              <a:rPr lang="it-IT" altLang="it-IT" sz="1400" b="1">
                <a:solidFill>
                  <a:srgbClr val="0070C0"/>
                </a:solidFill>
                <a:latin typeface="Times New Roman" panose="02020603050405020304" pitchFamily="18" charset="0"/>
              </a:rPr>
              <a:t>50.000</a:t>
            </a:r>
          </a:p>
        </p:txBody>
      </p:sp>
      <p:pic>
        <p:nvPicPr>
          <p:cNvPr id="8214" name="Immagine 4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24675" y="5019675"/>
            <a:ext cx="20113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5" name="CasellaDiTesto 46"/>
          <p:cNvSpPr txBox="1">
            <a:spLocks noChangeArrowheads="1"/>
          </p:cNvSpPr>
          <p:nvPr/>
        </p:nvSpPr>
        <p:spPr bwMode="auto">
          <a:xfrm>
            <a:off x="7272338" y="5562600"/>
            <a:ext cx="657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1400">
                <a:latin typeface="Times New Roman" panose="02020603050405020304" pitchFamily="18" charset="0"/>
              </a:rPr>
              <a:t>C/C</a:t>
            </a:r>
          </a:p>
        </p:txBody>
      </p:sp>
      <p:sp>
        <p:nvSpPr>
          <p:cNvPr id="48" name="Freccia a destra 47"/>
          <p:cNvSpPr/>
          <p:nvPr/>
        </p:nvSpPr>
        <p:spPr>
          <a:xfrm>
            <a:off x="7499350" y="4083050"/>
            <a:ext cx="909638" cy="173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8217" name="Immagine 31"/>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726363" y="5503863"/>
            <a:ext cx="588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8" name="CasellaDiTesto 32"/>
          <p:cNvSpPr txBox="1">
            <a:spLocks noChangeArrowheads="1"/>
          </p:cNvSpPr>
          <p:nvPr/>
        </p:nvSpPr>
        <p:spPr bwMode="auto">
          <a:xfrm>
            <a:off x="8315325" y="3663950"/>
            <a:ext cx="12398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sz="1600" b="1">
                <a:latin typeface="Times New Roman" panose="02020603050405020304" pitchFamily="18" charset="0"/>
              </a:rPr>
              <a:t>Fondazione Ceria</a:t>
            </a:r>
          </a:p>
        </p:txBody>
      </p:sp>
      <p:sp>
        <p:nvSpPr>
          <p:cNvPr id="8219" name="CasellaDiTesto 50"/>
          <p:cNvSpPr txBox="1">
            <a:spLocks noChangeArrowheads="1"/>
          </p:cNvSpPr>
          <p:nvPr/>
        </p:nvSpPr>
        <p:spPr bwMode="auto">
          <a:xfrm>
            <a:off x="5381625" y="5229225"/>
            <a:ext cx="1038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1400" b="1">
                <a:solidFill>
                  <a:srgbClr val="0070C0"/>
                </a:solidFill>
                <a:latin typeface="Times New Roman" panose="02020603050405020304" pitchFamily="18" charset="0"/>
              </a:rPr>
              <a:t>€</a:t>
            </a:r>
            <a:r>
              <a:rPr lang="it-IT" altLang="it-IT" sz="1800">
                <a:solidFill>
                  <a:srgbClr val="0070C0"/>
                </a:solidFill>
                <a:latin typeface="Times New Roman" panose="02020603050405020304" pitchFamily="18" charset="0"/>
              </a:rPr>
              <a:t> </a:t>
            </a:r>
            <a:r>
              <a:rPr lang="it-IT" altLang="it-IT" sz="1400" b="1">
                <a:solidFill>
                  <a:srgbClr val="0070C0"/>
                </a:solidFill>
                <a:latin typeface="Times New Roman" panose="02020603050405020304" pitchFamily="18" charset="0"/>
              </a:rPr>
              <a:t>30.000</a:t>
            </a:r>
          </a:p>
        </p:txBody>
      </p:sp>
      <p:pic>
        <p:nvPicPr>
          <p:cNvPr id="8220" name="Immagine 34"/>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748713" y="4160838"/>
            <a:ext cx="400050"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21" name="Immagine 52"/>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753225" y="4160838"/>
            <a:ext cx="400050"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2" name="CasellaDiTesto 53"/>
          <p:cNvSpPr txBox="1">
            <a:spLocks noChangeArrowheads="1"/>
          </p:cNvSpPr>
          <p:nvPr/>
        </p:nvSpPr>
        <p:spPr bwMode="auto">
          <a:xfrm>
            <a:off x="7383463" y="3852863"/>
            <a:ext cx="10937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1400" b="1">
                <a:solidFill>
                  <a:srgbClr val="0070C0"/>
                </a:solidFill>
                <a:latin typeface="Times New Roman" panose="02020603050405020304" pitchFamily="18" charset="0"/>
              </a:rPr>
              <a:t>CHF 50.000</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STEMMA ARALDICO C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838" y="673100"/>
            <a:ext cx="45243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1065213" y="215900"/>
            <a:ext cx="3600450" cy="1200150"/>
          </a:xfrm>
          <a:prstGeom prst="rect">
            <a:avLst/>
          </a:prstGeom>
        </p:spPr>
        <p:txBody>
          <a:bodyPr>
            <a:spAutoFit/>
          </a:bodyPr>
          <a:lstStyle/>
          <a:p>
            <a:pPr algn="ctr">
              <a:spcBef>
                <a:spcPts val="0"/>
              </a:spcBef>
              <a:defRPr/>
            </a:pPr>
            <a:r>
              <a:rPr lang="it-IT" b="1" cap="small" dirty="0">
                <a:solidFill>
                  <a:srgbClr val="FF0000"/>
                </a:solidFill>
                <a:latin typeface="Book Antiqua" pitchFamily="18" charset="0"/>
              </a:rPr>
              <a:t>Comando Provinciale </a:t>
            </a:r>
          </a:p>
          <a:p>
            <a:pPr algn="ctr">
              <a:spcBef>
                <a:spcPts val="0"/>
              </a:spcBef>
              <a:defRPr/>
            </a:pPr>
            <a:r>
              <a:rPr lang="it-IT" b="1" cap="small" dirty="0">
                <a:solidFill>
                  <a:srgbClr val="FF0000"/>
                </a:solidFill>
                <a:latin typeface="Book Antiqua" pitchFamily="18" charset="0"/>
              </a:rPr>
              <a:t>Carabinieri </a:t>
            </a:r>
          </a:p>
          <a:p>
            <a:pPr algn="ctr">
              <a:spcBef>
                <a:spcPts val="0"/>
              </a:spcBef>
              <a:defRPr/>
            </a:pPr>
            <a:r>
              <a:rPr lang="it-IT" b="1" cap="small" dirty="0">
                <a:solidFill>
                  <a:srgbClr val="FF0000"/>
                </a:solidFill>
                <a:latin typeface="Book Antiqua" pitchFamily="18" charset="0"/>
              </a:rPr>
              <a:t>Chieti</a:t>
            </a:r>
            <a:endParaRPr lang="it-IT" b="1" dirty="0">
              <a:solidFill>
                <a:srgbClr val="FF0000"/>
              </a:solidFill>
              <a:latin typeface="Book Antiqua" pitchFamily="18" charset="0"/>
            </a:endParaRPr>
          </a:p>
        </p:txBody>
      </p:sp>
      <p:sp>
        <p:nvSpPr>
          <p:cNvPr id="4" name="Rettangolo 3"/>
          <p:cNvSpPr/>
          <p:nvPr/>
        </p:nvSpPr>
        <p:spPr>
          <a:xfrm>
            <a:off x="5168900" y="252413"/>
            <a:ext cx="3671888" cy="1200150"/>
          </a:xfrm>
          <a:prstGeom prst="rect">
            <a:avLst/>
          </a:prstGeom>
        </p:spPr>
        <p:txBody>
          <a:bodyPr>
            <a:spAutoFit/>
          </a:bodyPr>
          <a:lstStyle/>
          <a:p>
            <a:pPr algn="ctr">
              <a:spcBef>
                <a:spcPts val="0"/>
              </a:spcBef>
              <a:defRPr/>
            </a:pPr>
            <a:r>
              <a:rPr lang="it-IT" b="1" cap="small" dirty="0">
                <a:solidFill>
                  <a:srgbClr val="289E44"/>
                </a:solidFill>
                <a:latin typeface="Book Antiqua" pitchFamily="18" charset="0"/>
              </a:rPr>
              <a:t>Comando Provinciale </a:t>
            </a:r>
          </a:p>
          <a:p>
            <a:pPr algn="ctr">
              <a:spcBef>
                <a:spcPts val="0"/>
              </a:spcBef>
              <a:defRPr/>
            </a:pPr>
            <a:r>
              <a:rPr lang="it-IT" b="1" cap="small" dirty="0">
                <a:solidFill>
                  <a:srgbClr val="289E44"/>
                </a:solidFill>
                <a:latin typeface="Book Antiqua" pitchFamily="18" charset="0"/>
              </a:rPr>
              <a:t>Guardia di Finanza </a:t>
            </a:r>
          </a:p>
          <a:p>
            <a:pPr algn="ctr">
              <a:spcBef>
                <a:spcPts val="0"/>
              </a:spcBef>
              <a:defRPr/>
            </a:pPr>
            <a:r>
              <a:rPr lang="it-IT" b="1" cap="small" dirty="0">
                <a:solidFill>
                  <a:srgbClr val="289E44"/>
                </a:solidFill>
                <a:latin typeface="Book Antiqua" pitchFamily="18" charset="0"/>
              </a:rPr>
              <a:t>Chieti</a:t>
            </a:r>
            <a:endParaRPr lang="it-IT" b="1" dirty="0">
              <a:solidFill>
                <a:srgbClr val="289E44"/>
              </a:solidFill>
              <a:latin typeface="Book Antiqua" pitchFamily="18" charset="0"/>
            </a:endParaRPr>
          </a:p>
        </p:txBody>
      </p:sp>
      <p:pic>
        <p:nvPicPr>
          <p:cNvPr id="9221" name="Picture 7" descr="C:\Users\630400kr\Desktop\Stemma_Araldico_Guardia_di_Finanz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2713" y="681038"/>
            <a:ext cx="552450"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CasellaDiTesto 13"/>
          <p:cNvSpPr txBox="1">
            <a:spLocks noChangeArrowheads="1"/>
          </p:cNvSpPr>
          <p:nvPr/>
        </p:nvSpPr>
        <p:spPr bwMode="auto">
          <a:xfrm>
            <a:off x="371475" y="1538288"/>
            <a:ext cx="9183688"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200" b="1" dirty="0" smtClean="0">
                <a:solidFill>
                  <a:srgbClr val="002060"/>
                </a:solidFill>
                <a:latin typeface="Times New Roman" panose="02020603050405020304" pitchFamily="18" charset="0"/>
              </a:rPr>
              <a:t>Una delle operazioni di «ingegneria finanziaria» più singolari è stata quella effettuata per far fronte al pagamento in scadenza della III^ rata da parte di S.E.V.S. prevista dal bando di aggiudicazione in favore della Fondazione Università “G. D’Annunzio”. In realtà, la rata è stata pagata sottraendo fraudolentemente (con fittizi accordi di partenariato internazionale) risorse finanziarie all’Ateneo telematico che sono state poi veicolate attraverso un articolato giroconto bancario tra l’Italia e Malta al solo fine di far figurare che la provvista di denaro provenisse dalla </a:t>
            </a:r>
            <a:r>
              <a:rPr lang="it-IT" altLang="it-IT" sz="2200" b="1" dirty="0" err="1" smtClean="0">
                <a:solidFill>
                  <a:srgbClr val="002060"/>
                </a:solidFill>
                <a:latin typeface="Times New Roman" panose="02020603050405020304" pitchFamily="18" charset="0"/>
              </a:rPr>
              <a:t>Eduworld</a:t>
            </a:r>
            <a:r>
              <a:rPr lang="it-IT" altLang="it-IT" sz="2200" b="1" dirty="0" smtClean="0">
                <a:solidFill>
                  <a:srgbClr val="002060"/>
                </a:solidFill>
                <a:latin typeface="Times New Roman" panose="02020603050405020304" pitchFamily="18" charset="0"/>
              </a:rPr>
              <a:t> Holding Ltd, società di diritto maltese, a sua volta controllante della S.E.V.S..</a:t>
            </a:r>
          </a:p>
          <a:p>
            <a:pPr algn="just">
              <a:spcBef>
                <a:spcPct val="0"/>
              </a:spcBef>
              <a:buFontTx/>
              <a:buNone/>
            </a:pPr>
            <a:r>
              <a:rPr lang="it-IT" altLang="it-IT" sz="2200" b="1" dirty="0" smtClean="0">
                <a:solidFill>
                  <a:srgbClr val="002060"/>
                </a:solidFill>
                <a:latin typeface="Times New Roman" panose="02020603050405020304" pitchFamily="18" charset="0"/>
              </a:rPr>
              <a:t>Un’altra parte della provvista è stata riciclata in Svizzera ed utilizzata per </a:t>
            </a:r>
            <a:r>
              <a:rPr lang="it-IT" altLang="it-IT" sz="2200" b="1" dirty="0">
                <a:solidFill>
                  <a:srgbClr val="002060"/>
                </a:solidFill>
                <a:latin typeface="Times New Roman" panose="02020603050405020304" pitchFamily="18" charset="0"/>
              </a:rPr>
              <a:t>la costituzione in Lugano </a:t>
            </a:r>
            <a:r>
              <a:rPr lang="it-IT" altLang="it-IT" sz="2200" b="1" dirty="0" smtClean="0">
                <a:solidFill>
                  <a:srgbClr val="002060"/>
                </a:solidFill>
                <a:latin typeface="Times New Roman" panose="02020603050405020304" pitchFamily="18" charset="0"/>
              </a:rPr>
              <a:t>di una Fondazione, dichiaratamente istituita per scopi filantropici.</a:t>
            </a:r>
          </a:p>
          <a:p>
            <a:pPr algn="just">
              <a:spcBef>
                <a:spcPct val="0"/>
              </a:spcBef>
              <a:buFontTx/>
              <a:buNone/>
            </a:pPr>
            <a:r>
              <a:rPr lang="it-IT" altLang="it-IT" sz="2200" b="1" dirty="0" smtClean="0">
                <a:solidFill>
                  <a:srgbClr val="002060"/>
                </a:solidFill>
                <a:latin typeface="Times New Roman" panose="02020603050405020304" pitchFamily="18" charset="0"/>
              </a:rPr>
              <a:t>Una terza parte, invece, trasferita sul conto maltese della EDUWORLD HOLDING LTD. </a:t>
            </a:r>
            <a:endParaRPr lang="it-IT" altLang="it-IT" sz="2200" b="1" dirty="0">
              <a:solidFill>
                <a:srgbClr val="002060"/>
              </a:solidFill>
              <a:latin typeface="Times New Roman" panose="02020603050405020304" pitchFamily="18" charset="0"/>
            </a:endParaRP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STEMMA ARALDICO C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838" y="673100"/>
            <a:ext cx="45243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1065213" y="215900"/>
            <a:ext cx="3600450" cy="1200150"/>
          </a:xfrm>
          <a:prstGeom prst="rect">
            <a:avLst/>
          </a:prstGeom>
        </p:spPr>
        <p:txBody>
          <a:bodyPr>
            <a:spAutoFit/>
          </a:bodyPr>
          <a:lstStyle/>
          <a:p>
            <a:pPr algn="ctr">
              <a:spcBef>
                <a:spcPts val="0"/>
              </a:spcBef>
              <a:defRPr/>
            </a:pPr>
            <a:r>
              <a:rPr lang="it-IT" b="1" cap="small" dirty="0">
                <a:solidFill>
                  <a:srgbClr val="FF0000"/>
                </a:solidFill>
                <a:latin typeface="Book Antiqua" pitchFamily="18" charset="0"/>
              </a:rPr>
              <a:t>Comando Provinciale </a:t>
            </a:r>
          </a:p>
          <a:p>
            <a:pPr algn="ctr">
              <a:spcBef>
                <a:spcPts val="0"/>
              </a:spcBef>
              <a:defRPr/>
            </a:pPr>
            <a:r>
              <a:rPr lang="it-IT" b="1" cap="small" dirty="0">
                <a:solidFill>
                  <a:srgbClr val="FF0000"/>
                </a:solidFill>
                <a:latin typeface="Book Antiqua" pitchFamily="18" charset="0"/>
              </a:rPr>
              <a:t>Carabinieri </a:t>
            </a:r>
          </a:p>
          <a:p>
            <a:pPr algn="ctr">
              <a:spcBef>
                <a:spcPts val="0"/>
              </a:spcBef>
              <a:defRPr/>
            </a:pPr>
            <a:r>
              <a:rPr lang="it-IT" b="1" cap="small" dirty="0">
                <a:solidFill>
                  <a:srgbClr val="FF0000"/>
                </a:solidFill>
                <a:latin typeface="Book Antiqua" pitchFamily="18" charset="0"/>
              </a:rPr>
              <a:t>Chieti</a:t>
            </a:r>
            <a:endParaRPr lang="it-IT" b="1" dirty="0">
              <a:solidFill>
                <a:srgbClr val="FF0000"/>
              </a:solidFill>
              <a:latin typeface="Book Antiqua" pitchFamily="18" charset="0"/>
            </a:endParaRPr>
          </a:p>
        </p:txBody>
      </p:sp>
      <p:sp>
        <p:nvSpPr>
          <p:cNvPr id="4" name="Rettangolo 3"/>
          <p:cNvSpPr/>
          <p:nvPr/>
        </p:nvSpPr>
        <p:spPr>
          <a:xfrm>
            <a:off x="5168900" y="252413"/>
            <a:ext cx="3671888" cy="1200150"/>
          </a:xfrm>
          <a:prstGeom prst="rect">
            <a:avLst/>
          </a:prstGeom>
        </p:spPr>
        <p:txBody>
          <a:bodyPr>
            <a:spAutoFit/>
          </a:bodyPr>
          <a:lstStyle/>
          <a:p>
            <a:pPr algn="ctr">
              <a:spcBef>
                <a:spcPts val="0"/>
              </a:spcBef>
              <a:defRPr/>
            </a:pPr>
            <a:r>
              <a:rPr lang="it-IT" b="1" cap="small" dirty="0">
                <a:solidFill>
                  <a:srgbClr val="289E44"/>
                </a:solidFill>
                <a:latin typeface="Book Antiqua" pitchFamily="18" charset="0"/>
              </a:rPr>
              <a:t>Comando Provinciale </a:t>
            </a:r>
          </a:p>
          <a:p>
            <a:pPr algn="ctr">
              <a:spcBef>
                <a:spcPts val="0"/>
              </a:spcBef>
              <a:defRPr/>
            </a:pPr>
            <a:r>
              <a:rPr lang="it-IT" b="1" cap="small" dirty="0">
                <a:solidFill>
                  <a:srgbClr val="289E44"/>
                </a:solidFill>
                <a:latin typeface="Book Antiqua" pitchFamily="18" charset="0"/>
              </a:rPr>
              <a:t>Guardia di Finanza </a:t>
            </a:r>
          </a:p>
          <a:p>
            <a:pPr algn="ctr">
              <a:spcBef>
                <a:spcPts val="0"/>
              </a:spcBef>
              <a:defRPr/>
            </a:pPr>
            <a:r>
              <a:rPr lang="it-IT" b="1" cap="small" dirty="0">
                <a:solidFill>
                  <a:srgbClr val="289E44"/>
                </a:solidFill>
                <a:latin typeface="Book Antiqua" pitchFamily="18" charset="0"/>
              </a:rPr>
              <a:t>Chieti</a:t>
            </a:r>
            <a:endParaRPr lang="it-IT" b="1" dirty="0">
              <a:solidFill>
                <a:srgbClr val="289E44"/>
              </a:solidFill>
              <a:latin typeface="Book Antiqua" pitchFamily="18" charset="0"/>
            </a:endParaRPr>
          </a:p>
        </p:txBody>
      </p:sp>
      <p:pic>
        <p:nvPicPr>
          <p:cNvPr id="10245" name="Picture 7" descr="C:\Users\630400kr\Desktop\Stemma_Araldico_Guardia_di_Finanz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2713" y="681038"/>
            <a:ext cx="552450"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Immagin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9613" y="1309688"/>
            <a:ext cx="2268537"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magine 1"/>
          <p:cNvPicPr>
            <a:picLocks noChangeAspect="1"/>
          </p:cNvPicPr>
          <p:nvPr/>
        </p:nvPicPr>
        <p:blipFill>
          <a:blip r:embed="rId5">
            <a:extLst/>
          </a:blip>
          <a:stretch>
            <a:fillRect/>
          </a:stretch>
        </p:blipFill>
        <p:spPr>
          <a:xfrm>
            <a:off x="4340719" y="1430992"/>
            <a:ext cx="1476259" cy="1375153"/>
          </a:xfrm>
          <a:prstGeom prst="rect">
            <a:avLst/>
          </a:prstGeom>
          <a:effectLst>
            <a:innerShdw blurRad="63500" dist="50800" dir="2700000">
              <a:prstClr val="black">
                <a:alpha val="50000"/>
              </a:prstClr>
            </a:innerShdw>
          </a:effectLst>
        </p:spPr>
      </p:pic>
      <p:sp>
        <p:nvSpPr>
          <p:cNvPr id="16" name="Rettangolo 15"/>
          <p:cNvSpPr/>
          <p:nvPr/>
        </p:nvSpPr>
        <p:spPr>
          <a:xfrm rot="761371">
            <a:off x="865142" y="1833450"/>
            <a:ext cx="1803977" cy="461665"/>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it-IT" b="1" cap="all" dirty="0" err="1">
                <a:ln w="0"/>
                <a:solidFill>
                  <a:srgbClr val="0070C0"/>
                </a:solidFill>
                <a:effectLst>
                  <a:reflection blurRad="12700" stA="50000" endPos="50000" dist="5000" dir="5400000" sy="-100000" rotWithShape="0"/>
                </a:effectLst>
              </a:rPr>
              <a:t>unidav</a:t>
            </a:r>
            <a:endParaRPr lang="it-IT" b="1" cap="all" dirty="0">
              <a:ln w="0"/>
              <a:solidFill>
                <a:srgbClr val="0070C0"/>
              </a:solidFill>
              <a:effectLst>
                <a:reflection blurRad="12700" stA="50000" endPos="50000" dist="5000" dir="5400000" sy="-100000" rotWithShape="0"/>
              </a:effectLst>
            </a:endParaRPr>
          </a:p>
        </p:txBody>
      </p:sp>
      <p:sp>
        <p:nvSpPr>
          <p:cNvPr id="17" name="Freccia a destra 16"/>
          <p:cNvSpPr/>
          <p:nvPr/>
        </p:nvSpPr>
        <p:spPr>
          <a:xfrm>
            <a:off x="3052763" y="2032000"/>
            <a:ext cx="1287462" cy="1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250" name="CasellaDiTesto 17"/>
          <p:cNvSpPr txBox="1">
            <a:spLocks noChangeArrowheads="1"/>
          </p:cNvSpPr>
          <p:nvPr/>
        </p:nvSpPr>
        <p:spPr bwMode="auto">
          <a:xfrm>
            <a:off x="2978150" y="1758950"/>
            <a:ext cx="1362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1800" b="1">
                <a:solidFill>
                  <a:srgbClr val="0070C0"/>
                </a:solidFill>
                <a:latin typeface="Times New Roman" panose="02020603050405020304" pitchFamily="18" charset="0"/>
              </a:rPr>
              <a:t>€ 117.600</a:t>
            </a:r>
          </a:p>
        </p:txBody>
      </p:sp>
      <p:sp>
        <p:nvSpPr>
          <p:cNvPr id="6" name="Freccia a destra con strisce 5"/>
          <p:cNvSpPr/>
          <p:nvPr/>
        </p:nvSpPr>
        <p:spPr>
          <a:xfrm rot="5400000">
            <a:off x="3375819" y="2269332"/>
            <a:ext cx="306387" cy="2159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252" name="CasellaDiTesto 20"/>
          <p:cNvSpPr txBox="1">
            <a:spLocks noChangeArrowheads="1"/>
          </p:cNvSpPr>
          <p:nvPr/>
        </p:nvSpPr>
        <p:spPr bwMode="auto">
          <a:xfrm>
            <a:off x="2692400" y="2479675"/>
            <a:ext cx="15097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sz="1400">
                <a:latin typeface="Times New Roman" panose="02020603050405020304" pitchFamily="18" charset="0"/>
              </a:rPr>
              <a:t>per il pagamento di n. 4 fatture per operazioni inesistenti</a:t>
            </a:r>
          </a:p>
        </p:txBody>
      </p:sp>
      <p:sp>
        <p:nvSpPr>
          <p:cNvPr id="23" name="CasellaDiTesto 22"/>
          <p:cNvSpPr txBox="1"/>
          <p:nvPr/>
        </p:nvSpPr>
        <p:spPr>
          <a:xfrm>
            <a:off x="6825207" y="2223775"/>
            <a:ext cx="1800199" cy="1200329"/>
          </a:xfrm>
          <a:prstGeom prst="rect">
            <a:avLst/>
          </a:prstGeom>
          <a:noFill/>
          <a:ln>
            <a:solidFill>
              <a:schemeClr val="tx1"/>
            </a:solidFill>
          </a:ln>
          <a:effectLst>
            <a:glow rad="63500">
              <a:schemeClr val="accent1">
                <a:satMod val="175000"/>
                <a:alpha val="40000"/>
              </a:schemeClr>
            </a:glow>
            <a:innerShdw blurRad="114300">
              <a:prstClr val="black"/>
            </a:innerShdw>
          </a:effectLst>
        </p:spPr>
        <p:txBody>
          <a:bodyPr>
            <a:spAutoFit/>
            <a:scene3d>
              <a:camera prst="orthographicFront"/>
              <a:lightRig rig="threePt" dir="t"/>
            </a:scene3d>
            <a:sp3d>
              <a:bevelT w="19050" h="0"/>
            </a:sp3d>
          </a:bodyPr>
          <a:lstStyle/>
          <a:p>
            <a:pPr algn="ctr">
              <a:defRPr/>
            </a:pPr>
            <a:r>
              <a:rPr lang="it-IT" sz="1800" dirty="0">
                <a:solidFill>
                  <a:schemeClr val="tx1"/>
                </a:solidFill>
              </a:rPr>
              <a:t>Implementazione del controllo di gestione di «UNIDAV»</a:t>
            </a:r>
          </a:p>
        </p:txBody>
      </p:sp>
      <p:sp>
        <p:nvSpPr>
          <p:cNvPr id="24" name="Freccia a destra 23"/>
          <p:cNvSpPr/>
          <p:nvPr/>
        </p:nvSpPr>
        <p:spPr>
          <a:xfrm flipV="1">
            <a:off x="5816600" y="2314575"/>
            <a:ext cx="936625" cy="165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6" name="Freccia a destra 25"/>
          <p:cNvSpPr/>
          <p:nvPr/>
        </p:nvSpPr>
        <p:spPr>
          <a:xfrm flipV="1">
            <a:off x="5816600" y="1612900"/>
            <a:ext cx="936625" cy="160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7" name="CasellaDiTesto 26"/>
          <p:cNvSpPr txBox="1"/>
          <p:nvPr/>
        </p:nvSpPr>
        <p:spPr>
          <a:xfrm>
            <a:off x="6825208" y="1430992"/>
            <a:ext cx="1800199" cy="646331"/>
          </a:xfrm>
          <a:prstGeom prst="rect">
            <a:avLst/>
          </a:prstGeom>
          <a:noFill/>
          <a:ln>
            <a:solidFill>
              <a:schemeClr val="tx1"/>
            </a:solidFill>
          </a:ln>
          <a:effectLst>
            <a:glow rad="63500">
              <a:schemeClr val="accent1">
                <a:satMod val="175000"/>
                <a:alpha val="40000"/>
              </a:schemeClr>
            </a:glow>
            <a:innerShdw blurRad="114300">
              <a:prstClr val="black"/>
            </a:innerShdw>
          </a:effectLst>
        </p:spPr>
        <p:txBody>
          <a:bodyPr>
            <a:spAutoFit/>
            <a:scene3d>
              <a:camera prst="orthographicFront"/>
              <a:lightRig rig="threePt" dir="t"/>
            </a:scene3d>
            <a:sp3d>
              <a:bevelT w="19050" h="0"/>
            </a:sp3d>
          </a:bodyPr>
          <a:lstStyle/>
          <a:p>
            <a:pPr algn="ctr">
              <a:defRPr/>
            </a:pPr>
            <a:r>
              <a:rPr lang="it-IT" sz="1800" dirty="0">
                <a:solidFill>
                  <a:schemeClr val="tx1"/>
                </a:solidFill>
              </a:rPr>
              <a:t>Progetto</a:t>
            </a:r>
          </a:p>
          <a:p>
            <a:pPr algn="ctr">
              <a:defRPr/>
            </a:pPr>
            <a:r>
              <a:rPr lang="it-IT" sz="1800" dirty="0">
                <a:solidFill>
                  <a:schemeClr val="tx1"/>
                </a:solidFill>
              </a:rPr>
              <a:t>«CIVITAS»</a:t>
            </a:r>
          </a:p>
        </p:txBody>
      </p:sp>
      <p:sp>
        <p:nvSpPr>
          <p:cNvPr id="10257" name="Rettangolo 28"/>
          <p:cNvSpPr>
            <a:spLocks noChangeArrowheads="1"/>
          </p:cNvSpPr>
          <p:nvPr/>
        </p:nvSpPr>
        <p:spPr bwMode="auto">
          <a:xfrm>
            <a:off x="298450" y="3435350"/>
            <a:ext cx="912971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400" b="1" dirty="0" smtClean="0">
                <a:solidFill>
                  <a:srgbClr val="002060"/>
                </a:solidFill>
                <a:latin typeface="Times New Roman" panose="02020603050405020304" pitchFamily="18" charset="0"/>
              </a:rPr>
              <a:t>Un secondo episodio riguarda il trasferimento di </a:t>
            </a:r>
            <a:r>
              <a:rPr lang="it-IT" altLang="it-IT" sz="2400" b="1" dirty="0">
                <a:solidFill>
                  <a:srgbClr val="002060"/>
                </a:solidFill>
                <a:latin typeface="Times New Roman" panose="02020603050405020304" pitchFamily="18" charset="0"/>
              </a:rPr>
              <a:t>€ </a:t>
            </a:r>
            <a:r>
              <a:rPr lang="it-IT" altLang="it-IT" sz="2400" b="1" dirty="0" smtClean="0">
                <a:solidFill>
                  <a:srgbClr val="002060"/>
                </a:solidFill>
                <a:latin typeface="Times New Roman" panose="02020603050405020304" pitchFamily="18" charset="0"/>
              </a:rPr>
              <a:t>117.600 </a:t>
            </a:r>
            <a:r>
              <a:rPr lang="it-IT" altLang="it-IT" sz="2400" b="1" dirty="0">
                <a:solidFill>
                  <a:srgbClr val="002060"/>
                </a:solidFill>
                <a:latin typeface="Times New Roman" panose="02020603050405020304" pitchFamily="18" charset="0"/>
              </a:rPr>
              <a:t>sul conto della società I.S.S.I. S.r.l. </a:t>
            </a:r>
            <a:r>
              <a:rPr lang="it-IT" altLang="it-IT" sz="2400" b="1" dirty="0" smtClean="0">
                <a:solidFill>
                  <a:srgbClr val="002060"/>
                </a:solidFill>
                <a:latin typeface="Times New Roman" panose="02020603050405020304" pitchFamily="18" charset="0"/>
              </a:rPr>
              <a:t>giustificato da </a:t>
            </a:r>
            <a:r>
              <a:rPr lang="it-IT" altLang="it-IT" sz="2400" b="1" dirty="0">
                <a:solidFill>
                  <a:srgbClr val="002060"/>
                </a:solidFill>
                <a:latin typeface="Times New Roman" panose="02020603050405020304" pitchFamily="18" charset="0"/>
              </a:rPr>
              <a:t>fatture per operazioni inesistenti emesse dalla </a:t>
            </a:r>
            <a:r>
              <a:rPr lang="it-IT" altLang="it-IT" sz="2400" b="1" dirty="0" smtClean="0">
                <a:solidFill>
                  <a:srgbClr val="002060"/>
                </a:solidFill>
                <a:latin typeface="Times New Roman" panose="02020603050405020304" pitchFamily="18" charset="0"/>
              </a:rPr>
              <a:t>medesima società per </a:t>
            </a:r>
            <a:r>
              <a:rPr lang="it-IT" altLang="it-IT" sz="2400" b="1" dirty="0">
                <a:solidFill>
                  <a:srgbClr val="002060"/>
                </a:solidFill>
                <a:latin typeface="Times New Roman" panose="02020603050405020304" pitchFamily="18" charset="0"/>
              </a:rPr>
              <a:t>un fantomatico «Progetto </a:t>
            </a:r>
            <a:r>
              <a:rPr lang="it-IT" altLang="it-IT" sz="2400" b="1" dirty="0" err="1">
                <a:solidFill>
                  <a:srgbClr val="002060"/>
                </a:solidFill>
                <a:latin typeface="Times New Roman" panose="02020603050405020304" pitchFamily="18" charset="0"/>
              </a:rPr>
              <a:t>Civitas</a:t>
            </a:r>
            <a:r>
              <a:rPr lang="it-IT" altLang="it-IT" sz="2400" b="1" dirty="0">
                <a:solidFill>
                  <a:srgbClr val="002060"/>
                </a:solidFill>
                <a:latin typeface="Times New Roman" panose="02020603050405020304" pitchFamily="18" charset="0"/>
              </a:rPr>
              <a:t>» e </a:t>
            </a:r>
            <a:r>
              <a:rPr lang="it-IT" altLang="it-IT" sz="2400" b="1" dirty="0" smtClean="0">
                <a:solidFill>
                  <a:srgbClr val="002060"/>
                </a:solidFill>
                <a:latin typeface="Times New Roman" panose="02020603050405020304" pitchFamily="18" charset="0"/>
              </a:rPr>
              <a:t>per la implementazione dello «sviluppo </a:t>
            </a:r>
            <a:r>
              <a:rPr lang="it-IT" altLang="it-IT" sz="2400" b="1" dirty="0">
                <a:solidFill>
                  <a:srgbClr val="002060"/>
                </a:solidFill>
                <a:latin typeface="Times New Roman" panose="02020603050405020304" pitchFamily="18" charset="0"/>
              </a:rPr>
              <a:t>del controllo di gestione» di </a:t>
            </a:r>
            <a:r>
              <a:rPr lang="it-IT" altLang="it-IT" sz="2400" b="1" dirty="0" smtClean="0">
                <a:solidFill>
                  <a:srgbClr val="002060"/>
                </a:solidFill>
                <a:latin typeface="Times New Roman" panose="02020603050405020304" pitchFamily="18" charset="0"/>
              </a:rPr>
              <a:t>UNIDAV, </a:t>
            </a:r>
            <a:r>
              <a:rPr lang="it-IT" altLang="it-IT" sz="2400" b="1" dirty="0">
                <a:solidFill>
                  <a:srgbClr val="002060"/>
                </a:solidFill>
                <a:latin typeface="Times New Roman" panose="02020603050405020304" pitchFamily="18" charset="0"/>
              </a:rPr>
              <a:t>mai </a:t>
            </a:r>
            <a:r>
              <a:rPr lang="it-IT" altLang="it-IT" sz="2400" b="1" dirty="0" smtClean="0">
                <a:solidFill>
                  <a:srgbClr val="002060"/>
                </a:solidFill>
                <a:latin typeface="Times New Roman" panose="02020603050405020304" pitchFamily="18" charset="0"/>
              </a:rPr>
              <a:t>realizzati. </a:t>
            </a:r>
            <a:r>
              <a:rPr lang="it-IT" altLang="it-IT" sz="2400" b="1" dirty="0">
                <a:solidFill>
                  <a:srgbClr val="002060"/>
                </a:solidFill>
                <a:latin typeface="Times New Roman" panose="02020603050405020304" pitchFamily="18" charset="0"/>
              </a:rPr>
              <a:t>Di fatto, il denaro provento del reato di peculato, confluito nelle casse della I.S.S.I. S.r.l., veniva riciclato ed utilizzato prevalentemente per spese personali dell’amministratore e dei soci della citata società.     </a:t>
            </a: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TEMMA ARALDICO C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838" y="673100"/>
            <a:ext cx="45243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1065213" y="215900"/>
            <a:ext cx="3600450" cy="1200150"/>
          </a:xfrm>
          <a:prstGeom prst="rect">
            <a:avLst/>
          </a:prstGeom>
        </p:spPr>
        <p:txBody>
          <a:bodyPr>
            <a:spAutoFit/>
          </a:bodyPr>
          <a:lstStyle/>
          <a:p>
            <a:pPr algn="ctr">
              <a:spcBef>
                <a:spcPts val="0"/>
              </a:spcBef>
              <a:defRPr/>
            </a:pPr>
            <a:r>
              <a:rPr lang="it-IT" b="1" cap="small" dirty="0">
                <a:solidFill>
                  <a:srgbClr val="FF0000"/>
                </a:solidFill>
                <a:latin typeface="Book Antiqua" pitchFamily="18" charset="0"/>
              </a:rPr>
              <a:t>Comando Provinciale </a:t>
            </a:r>
          </a:p>
          <a:p>
            <a:pPr algn="ctr">
              <a:spcBef>
                <a:spcPts val="0"/>
              </a:spcBef>
              <a:defRPr/>
            </a:pPr>
            <a:r>
              <a:rPr lang="it-IT" b="1" cap="small" dirty="0">
                <a:solidFill>
                  <a:srgbClr val="FF0000"/>
                </a:solidFill>
                <a:latin typeface="Book Antiqua" pitchFamily="18" charset="0"/>
              </a:rPr>
              <a:t>Carabinieri </a:t>
            </a:r>
          </a:p>
          <a:p>
            <a:pPr algn="ctr">
              <a:spcBef>
                <a:spcPts val="0"/>
              </a:spcBef>
              <a:defRPr/>
            </a:pPr>
            <a:r>
              <a:rPr lang="it-IT" b="1" cap="small" dirty="0">
                <a:solidFill>
                  <a:srgbClr val="FF0000"/>
                </a:solidFill>
                <a:latin typeface="Book Antiqua" pitchFamily="18" charset="0"/>
              </a:rPr>
              <a:t>Chieti</a:t>
            </a:r>
            <a:endParaRPr lang="it-IT" b="1" dirty="0">
              <a:solidFill>
                <a:srgbClr val="FF0000"/>
              </a:solidFill>
              <a:latin typeface="Book Antiqua" pitchFamily="18" charset="0"/>
            </a:endParaRPr>
          </a:p>
        </p:txBody>
      </p:sp>
      <p:sp>
        <p:nvSpPr>
          <p:cNvPr id="4" name="Rettangolo 3"/>
          <p:cNvSpPr/>
          <p:nvPr/>
        </p:nvSpPr>
        <p:spPr>
          <a:xfrm>
            <a:off x="5168900" y="252413"/>
            <a:ext cx="3671888" cy="1200150"/>
          </a:xfrm>
          <a:prstGeom prst="rect">
            <a:avLst/>
          </a:prstGeom>
        </p:spPr>
        <p:txBody>
          <a:bodyPr>
            <a:spAutoFit/>
          </a:bodyPr>
          <a:lstStyle/>
          <a:p>
            <a:pPr algn="ctr">
              <a:spcBef>
                <a:spcPts val="0"/>
              </a:spcBef>
              <a:defRPr/>
            </a:pPr>
            <a:r>
              <a:rPr lang="it-IT" b="1" cap="small" dirty="0">
                <a:solidFill>
                  <a:srgbClr val="289E44"/>
                </a:solidFill>
                <a:latin typeface="Book Antiqua" pitchFamily="18" charset="0"/>
              </a:rPr>
              <a:t>Comando Provinciale </a:t>
            </a:r>
          </a:p>
          <a:p>
            <a:pPr algn="ctr">
              <a:spcBef>
                <a:spcPts val="0"/>
              </a:spcBef>
              <a:defRPr/>
            </a:pPr>
            <a:r>
              <a:rPr lang="it-IT" b="1" cap="small" dirty="0">
                <a:solidFill>
                  <a:srgbClr val="289E44"/>
                </a:solidFill>
                <a:latin typeface="Book Antiqua" pitchFamily="18" charset="0"/>
              </a:rPr>
              <a:t>Guardia di Finanza </a:t>
            </a:r>
          </a:p>
          <a:p>
            <a:pPr algn="ctr">
              <a:spcBef>
                <a:spcPts val="0"/>
              </a:spcBef>
              <a:defRPr/>
            </a:pPr>
            <a:r>
              <a:rPr lang="it-IT" b="1" cap="small" dirty="0">
                <a:solidFill>
                  <a:srgbClr val="289E44"/>
                </a:solidFill>
                <a:latin typeface="Book Antiqua" pitchFamily="18" charset="0"/>
              </a:rPr>
              <a:t>Chieti</a:t>
            </a:r>
            <a:endParaRPr lang="it-IT" b="1" dirty="0">
              <a:solidFill>
                <a:srgbClr val="289E44"/>
              </a:solidFill>
              <a:latin typeface="Book Antiqua" pitchFamily="18" charset="0"/>
            </a:endParaRPr>
          </a:p>
        </p:txBody>
      </p:sp>
      <p:pic>
        <p:nvPicPr>
          <p:cNvPr id="11269" name="Picture 7" descr="C:\Users\630400kr\Desktop\Stemma_Araldico_Guardia_di_Finanz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2713" y="681038"/>
            <a:ext cx="552450"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Immagin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2313" y="1530350"/>
            <a:ext cx="2503487"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tangolo 6"/>
          <p:cNvSpPr/>
          <p:nvPr/>
        </p:nvSpPr>
        <p:spPr>
          <a:xfrm rot="761371">
            <a:off x="959010" y="2083769"/>
            <a:ext cx="1803977" cy="461665"/>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it-IT" b="1" cap="all" dirty="0" err="1">
                <a:ln w="0"/>
                <a:solidFill>
                  <a:srgbClr val="0070C0"/>
                </a:solidFill>
                <a:effectLst>
                  <a:reflection blurRad="12700" stA="50000" endPos="50000" dist="5000" dir="5400000" sy="-100000" rotWithShape="0"/>
                </a:effectLst>
              </a:rPr>
              <a:t>unidav</a:t>
            </a:r>
            <a:endParaRPr lang="it-IT" b="1" cap="all" dirty="0">
              <a:ln w="0"/>
              <a:solidFill>
                <a:srgbClr val="0070C0"/>
              </a:solidFill>
              <a:effectLst>
                <a:reflection blurRad="12700" stA="50000" endPos="50000" dist="5000" dir="5400000" sy="-100000" rotWithShape="0"/>
              </a:effectLst>
            </a:endParaRPr>
          </a:p>
        </p:txBody>
      </p:sp>
      <p:sp>
        <p:nvSpPr>
          <p:cNvPr id="8" name="Freccia a destra 7"/>
          <p:cNvSpPr/>
          <p:nvPr/>
        </p:nvSpPr>
        <p:spPr>
          <a:xfrm>
            <a:off x="3478213" y="1825625"/>
            <a:ext cx="2592387" cy="1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273" name="CasellaDiTesto 8"/>
          <p:cNvSpPr txBox="1">
            <a:spLocks noChangeArrowheads="1"/>
          </p:cNvSpPr>
          <p:nvPr/>
        </p:nvSpPr>
        <p:spPr bwMode="auto">
          <a:xfrm>
            <a:off x="4092575" y="1481138"/>
            <a:ext cx="1362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1800" b="1">
                <a:solidFill>
                  <a:srgbClr val="0070C0"/>
                </a:solidFill>
                <a:latin typeface="Times New Roman" panose="02020603050405020304" pitchFamily="18" charset="0"/>
              </a:rPr>
              <a:t>€ 31.376,73</a:t>
            </a:r>
          </a:p>
        </p:txBody>
      </p:sp>
      <p:sp>
        <p:nvSpPr>
          <p:cNvPr id="10" name="Freccia a destra con strisce 9"/>
          <p:cNvSpPr/>
          <p:nvPr/>
        </p:nvSpPr>
        <p:spPr>
          <a:xfrm rot="5400000">
            <a:off x="4450556" y="2102644"/>
            <a:ext cx="430213" cy="31432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275" name="CasellaDiTesto 10"/>
          <p:cNvSpPr txBox="1">
            <a:spLocks noChangeArrowheads="1"/>
          </p:cNvSpPr>
          <p:nvPr/>
        </p:nvSpPr>
        <p:spPr bwMode="auto">
          <a:xfrm>
            <a:off x="3132138" y="2490788"/>
            <a:ext cx="338296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sz="1800">
                <a:latin typeface="Times New Roman" panose="02020603050405020304" pitchFamily="18" charset="0"/>
              </a:rPr>
              <a:t>asta giudiziaria per la vendita di  un immobile pignorato già di proprietà dell’indagata</a:t>
            </a:r>
          </a:p>
        </p:txBody>
      </p:sp>
      <p:pic>
        <p:nvPicPr>
          <p:cNvPr id="11276" name="Immagine 1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608763" y="1481138"/>
            <a:ext cx="1684337"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7" name="CasellaDiTesto 13"/>
          <p:cNvSpPr txBox="1">
            <a:spLocks noChangeArrowheads="1"/>
          </p:cNvSpPr>
          <p:nvPr/>
        </p:nvSpPr>
        <p:spPr bwMode="auto">
          <a:xfrm>
            <a:off x="6443663" y="3548063"/>
            <a:ext cx="201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sz="1400">
                <a:latin typeface="Times New Roman" panose="02020603050405020304" pitchFamily="18" charset="0"/>
              </a:rPr>
              <a:t>Cecina - Via Bellini n. 5</a:t>
            </a:r>
          </a:p>
        </p:txBody>
      </p:sp>
      <p:sp>
        <p:nvSpPr>
          <p:cNvPr id="11278" name="Rettangolo 14"/>
          <p:cNvSpPr>
            <a:spLocks noChangeArrowheads="1"/>
          </p:cNvSpPr>
          <p:nvPr/>
        </p:nvSpPr>
        <p:spPr bwMode="auto">
          <a:xfrm>
            <a:off x="314325" y="4005263"/>
            <a:ext cx="912971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400" b="1" dirty="0" smtClean="0">
                <a:solidFill>
                  <a:srgbClr val="002060"/>
                </a:solidFill>
                <a:latin typeface="Times New Roman" panose="02020603050405020304" pitchFamily="18" charset="0"/>
              </a:rPr>
              <a:t>Un terzo episodio riguarda il prelevamento, </a:t>
            </a:r>
            <a:r>
              <a:rPr lang="it-IT" altLang="it-IT" sz="2400" b="1" dirty="0">
                <a:solidFill>
                  <a:srgbClr val="002060"/>
                </a:solidFill>
                <a:latin typeface="Times New Roman" panose="02020603050405020304" pitchFamily="18" charset="0"/>
              </a:rPr>
              <a:t>mediante </a:t>
            </a:r>
            <a:r>
              <a:rPr lang="it-IT" altLang="it-IT" sz="2400" b="1" dirty="0" smtClean="0">
                <a:solidFill>
                  <a:srgbClr val="002060"/>
                </a:solidFill>
                <a:latin typeface="Times New Roman" panose="02020603050405020304" pitchFamily="18" charset="0"/>
              </a:rPr>
              <a:t>emissione </a:t>
            </a:r>
            <a:r>
              <a:rPr lang="it-IT" altLang="it-IT" sz="2400" b="1" dirty="0">
                <a:solidFill>
                  <a:srgbClr val="002060"/>
                </a:solidFill>
                <a:latin typeface="Times New Roman" panose="02020603050405020304" pitchFamily="18" charset="0"/>
              </a:rPr>
              <a:t>di n. 2 assegni circolari tratti dal conto corrente </a:t>
            </a:r>
            <a:r>
              <a:rPr lang="it-IT" altLang="it-IT" sz="2400" b="1" dirty="0" smtClean="0">
                <a:solidFill>
                  <a:srgbClr val="002060"/>
                </a:solidFill>
                <a:latin typeface="Times New Roman" panose="02020603050405020304" pitchFamily="18" charset="0"/>
              </a:rPr>
              <a:t>UNIDAV, della </a:t>
            </a:r>
            <a:r>
              <a:rPr lang="it-IT" altLang="it-IT" sz="2400" b="1" dirty="0">
                <a:solidFill>
                  <a:srgbClr val="002060"/>
                </a:solidFill>
                <a:latin typeface="Times New Roman" panose="02020603050405020304" pitchFamily="18" charset="0"/>
              </a:rPr>
              <a:t>somma di € </a:t>
            </a:r>
            <a:r>
              <a:rPr lang="it-IT" altLang="it-IT" sz="2400" b="1" dirty="0" smtClean="0">
                <a:solidFill>
                  <a:srgbClr val="002060"/>
                </a:solidFill>
                <a:latin typeface="Times New Roman" panose="02020603050405020304" pitchFamily="18" charset="0"/>
              </a:rPr>
              <a:t>31,376,73 che sono stati </a:t>
            </a:r>
            <a:r>
              <a:rPr lang="it-IT" altLang="it-IT" sz="2400" b="1" dirty="0">
                <a:solidFill>
                  <a:srgbClr val="002060"/>
                </a:solidFill>
                <a:latin typeface="Times New Roman" panose="02020603050405020304" pitchFamily="18" charset="0"/>
              </a:rPr>
              <a:t>utilizzati quale base d’asta per un’esecuzione immobiliare nel Comune di Cecina </a:t>
            </a:r>
            <a:r>
              <a:rPr lang="it-IT" altLang="it-IT" sz="2400" b="1" dirty="0" smtClean="0">
                <a:solidFill>
                  <a:srgbClr val="002060"/>
                </a:solidFill>
                <a:latin typeface="Times New Roman" panose="02020603050405020304" pitchFamily="18" charset="0"/>
              </a:rPr>
              <a:t>(LI</a:t>
            </a:r>
            <a:r>
              <a:rPr lang="it-IT" altLang="it-IT" sz="2400" b="1" dirty="0">
                <a:solidFill>
                  <a:srgbClr val="002060"/>
                </a:solidFill>
                <a:latin typeface="Times New Roman" panose="02020603050405020304" pitchFamily="18" charset="0"/>
              </a:rPr>
              <a:t>) riguardante immobili già di proprietà di un consigliere di amministrazione e gravati da atto </a:t>
            </a:r>
            <a:r>
              <a:rPr lang="it-IT" altLang="it-IT" sz="2400" b="1" dirty="0" smtClean="0">
                <a:solidFill>
                  <a:srgbClr val="002060"/>
                </a:solidFill>
                <a:latin typeface="Times New Roman" panose="02020603050405020304" pitchFamily="18" charset="0"/>
              </a:rPr>
              <a:t>di </a:t>
            </a:r>
            <a:r>
              <a:rPr lang="it-IT" altLang="it-IT" sz="2400" b="1" dirty="0">
                <a:solidFill>
                  <a:srgbClr val="002060"/>
                </a:solidFill>
                <a:latin typeface="Times New Roman" panose="02020603050405020304" pitchFamily="18" charset="0"/>
              </a:rPr>
              <a:t>pignoramento.  </a:t>
            </a: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STEMMA ARALDICO C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673100"/>
            <a:ext cx="45243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tangolo 3"/>
          <p:cNvSpPr/>
          <p:nvPr/>
        </p:nvSpPr>
        <p:spPr>
          <a:xfrm>
            <a:off x="1065213" y="215900"/>
            <a:ext cx="3600450" cy="1200150"/>
          </a:xfrm>
          <a:prstGeom prst="rect">
            <a:avLst/>
          </a:prstGeom>
        </p:spPr>
        <p:txBody>
          <a:bodyPr>
            <a:spAutoFit/>
          </a:bodyPr>
          <a:lstStyle/>
          <a:p>
            <a:pPr algn="ctr">
              <a:spcBef>
                <a:spcPts val="0"/>
              </a:spcBef>
              <a:defRPr/>
            </a:pPr>
            <a:r>
              <a:rPr lang="it-IT" b="1" cap="small" dirty="0">
                <a:solidFill>
                  <a:srgbClr val="FF0000"/>
                </a:solidFill>
                <a:latin typeface="Book Antiqua" pitchFamily="18" charset="0"/>
              </a:rPr>
              <a:t>Comando Provinciale </a:t>
            </a:r>
          </a:p>
          <a:p>
            <a:pPr algn="ctr">
              <a:spcBef>
                <a:spcPts val="0"/>
              </a:spcBef>
              <a:defRPr/>
            </a:pPr>
            <a:r>
              <a:rPr lang="it-IT" b="1" cap="small" dirty="0">
                <a:solidFill>
                  <a:srgbClr val="FF0000"/>
                </a:solidFill>
                <a:latin typeface="Book Antiqua" pitchFamily="18" charset="0"/>
              </a:rPr>
              <a:t>Carabinieri </a:t>
            </a:r>
          </a:p>
          <a:p>
            <a:pPr algn="ctr">
              <a:spcBef>
                <a:spcPts val="0"/>
              </a:spcBef>
              <a:defRPr/>
            </a:pPr>
            <a:r>
              <a:rPr lang="it-IT" b="1" cap="small" dirty="0">
                <a:solidFill>
                  <a:srgbClr val="FF0000"/>
                </a:solidFill>
                <a:latin typeface="Book Antiqua" pitchFamily="18" charset="0"/>
              </a:rPr>
              <a:t>Chieti</a:t>
            </a:r>
            <a:endParaRPr lang="it-IT" b="1" dirty="0">
              <a:solidFill>
                <a:srgbClr val="FF0000"/>
              </a:solidFill>
              <a:latin typeface="Book Antiqua" pitchFamily="18" charset="0"/>
            </a:endParaRPr>
          </a:p>
        </p:txBody>
      </p:sp>
      <p:sp>
        <p:nvSpPr>
          <p:cNvPr id="5" name="Rettangolo 4"/>
          <p:cNvSpPr/>
          <p:nvPr/>
        </p:nvSpPr>
        <p:spPr>
          <a:xfrm>
            <a:off x="5168900" y="252413"/>
            <a:ext cx="3671888" cy="1200150"/>
          </a:xfrm>
          <a:prstGeom prst="rect">
            <a:avLst/>
          </a:prstGeom>
        </p:spPr>
        <p:txBody>
          <a:bodyPr>
            <a:spAutoFit/>
          </a:bodyPr>
          <a:lstStyle/>
          <a:p>
            <a:pPr algn="ctr">
              <a:spcBef>
                <a:spcPts val="0"/>
              </a:spcBef>
              <a:defRPr/>
            </a:pPr>
            <a:r>
              <a:rPr lang="it-IT" b="1" cap="small" dirty="0">
                <a:solidFill>
                  <a:srgbClr val="289E44"/>
                </a:solidFill>
                <a:latin typeface="Book Antiqua" pitchFamily="18" charset="0"/>
              </a:rPr>
              <a:t>Comando Provinciale </a:t>
            </a:r>
          </a:p>
          <a:p>
            <a:pPr algn="ctr">
              <a:spcBef>
                <a:spcPts val="0"/>
              </a:spcBef>
              <a:defRPr/>
            </a:pPr>
            <a:r>
              <a:rPr lang="it-IT" b="1" cap="small" dirty="0">
                <a:solidFill>
                  <a:srgbClr val="289E44"/>
                </a:solidFill>
                <a:latin typeface="Book Antiqua" pitchFamily="18" charset="0"/>
              </a:rPr>
              <a:t>Guardia di Finanza </a:t>
            </a:r>
          </a:p>
          <a:p>
            <a:pPr algn="ctr">
              <a:spcBef>
                <a:spcPts val="0"/>
              </a:spcBef>
              <a:defRPr/>
            </a:pPr>
            <a:r>
              <a:rPr lang="it-IT" b="1" cap="small" dirty="0">
                <a:solidFill>
                  <a:srgbClr val="289E44"/>
                </a:solidFill>
                <a:latin typeface="Book Antiqua" pitchFamily="18" charset="0"/>
              </a:rPr>
              <a:t>Chieti</a:t>
            </a:r>
            <a:endParaRPr lang="it-IT" b="1" dirty="0">
              <a:solidFill>
                <a:srgbClr val="289E44"/>
              </a:solidFill>
              <a:latin typeface="Book Antiqua" pitchFamily="18" charset="0"/>
            </a:endParaRPr>
          </a:p>
        </p:txBody>
      </p:sp>
      <p:pic>
        <p:nvPicPr>
          <p:cNvPr id="12293" name="Picture 7" descr="C:\Users\630400kr\Desktop\Stemma_Araldico_Guardia_di_Finanz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2713" y="681038"/>
            <a:ext cx="552450"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Immagin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2463" y="1320800"/>
            <a:ext cx="2503487"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p:cNvSpPr/>
          <p:nvPr/>
        </p:nvSpPr>
        <p:spPr>
          <a:xfrm rot="761371">
            <a:off x="889727" y="1873928"/>
            <a:ext cx="1803977" cy="461665"/>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it-IT" b="1" cap="all" dirty="0" err="1">
                <a:ln w="0"/>
                <a:solidFill>
                  <a:srgbClr val="0070C0"/>
                </a:solidFill>
                <a:effectLst>
                  <a:reflection blurRad="12700" stA="50000" endPos="50000" dist="5000" dir="5400000" sy="-100000" rotWithShape="0"/>
                </a:effectLst>
              </a:rPr>
              <a:t>unidav</a:t>
            </a:r>
            <a:endParaRPr lang="it-IT" b="1" cap="all" dirty="0">
              <a:ln w="0"/>
              <a:solidFill>
                <a:srgbClr val="0070C0"/>
              </a:solidFill>
              <a:effectLst>
                <a:reflection blurRad="12700" stA="50000" endPos="50000" dist="5000" dir="5400000" sy="-100000" rotWithShape="0"/>
              </a:effectLst>
            </a:endParaRPr>
          </a:p>
        </p:txBody>
      </p:sp>
      <p:sp>
        <p:nvSpPr>
          <p:cNvPr id="9" name="Freccia a destra 8"/>
          <p:cNvSpPr/>
          <p:nvPr/>
        </p:nvSpPr>
        <p:spPr>
          <a:xfrm>
            <a:off x="3216275" y="2225675"/>
            <a:ext cx="1231900" cy="1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297" name="CasellaDiTesto 9"/>
          <p:cNvSpPr txBox="1">
            <a:spLocks noChangeArrowheads="1"/>
          </p:cNvSpPr>
          <p:nvPr/>
        </p:nvSpPr>
        <p:spPr bwMode="auto">
          <a:xfrm>
            <a:off x="3249613" y="1952625"/>
            <a:ext cx="11128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1800" b="1">
                <a:solidFill>
                  <a:srgbClr val="0070C0"/>
                </a:solidFill>
                <a:latin typeface="Times New Roman" panose="02020603050405020304" pitchFamily="18" charset="0"/>
              </a:rPr>
              <a:t>€ 30.000</a:t>
            </a:r>
          </a:p>
        </p:txBody>
      </p:sp>
      <p:sp>
        <p:nvSpPr>
          <p:cNvPr id="11" name="Freccia a destra con strisce 10"/>
          <p:cNvSpPr/>
          <p:nvPr/>
        </p:nvSpPr>
        <p:spPr>
          <a:xfrm rot="5400000">
            <a:off x="3669506" y="2459832"/>
            <a:ext cx="327025" cy="31591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299" name="CasellaDiTesto 11"/>
          <p:cNvSpPr txBox="1">
            <a:spLocks noChangeArrowheads="1"/>
          </p:cNvSpPr>
          <p:nvPr/>
        </p:nvSpPr>
        <p:spPr bwMode="auto">
          <a:xfrm>
            <a:off x="2505075" y="2708275"/>
            <a:ext cx="2573338"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sz="1800">
                <a:latin typeface="Times New Roman" panose="02020603050405020304" pitchFamily="18" charset="0"/>
              </a:rPr>
              <a:t>Per costituire un </a:t>
            </a:r>
          </a:p>
          <a:p>
            <a:pPr algn="ctr">
              <a:spcBef>
                <a:spcPct val="0"/>
              </a:spcBef>
              <a:buFontTx/>
              <a:buNone/>
            </a:pPr>
            <a:r>
              <a:rPr lang="it-IT" altLang="it-IT" sz="1800">
                <a:latin typeface="Times New Roman" panose="02020603050405020304" pitchFamily="18" charset="0"/>
              </a:rPr>
              <a:t>«fondo» dedicato alle cure mediche del coniuge gravemente malato</a:t>
            </a:r>
          </a:p>
        </p:txBody>
      </p:sp>
      <p:pic>
        <p:nvPicPr>
          <p:cNvPr id="12300" name="Immagine 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422775" y="1570038"/>
            <a:ext cx="1712913"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Immagine 5"/>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78413" y="1495425"/>
            <a:ext cx="6477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eccia a destra 14"/>
          <p:cNvSpPr/>
          <p:nvPr/>
        </p:nvSpPr>
        <p:spPr>
          <a:xfrm>
            <a:off x="6105525" y="2236788"/>
            <a:ext cx="779463" cy="180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303" name="CasellaDiTesto 17"/>
          <p:cNvSpPr txBox="1">
            <a:spLocks noChangeArrowheads="1"/>
          </p:cNvSpPr>
          <p:nvPr/>
        </p:nvSpPr>
        <p:spPr bwMode="auto">
          <a:xfrm>
            <a:off x="6907213" y="1635125"/>
            <a:ext cx="23590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sz="1800">
                <a:latin typeface="Times New Roman" panose="02020603050405020304" pitchFamily="18" charset="0"/>
              </a:rPr>
              <a:t>Denaro prelevato in contanti e consegnato all’indagata da cittadino italiano stabilmente residente in Romania</a:t>
            </a:r>
          </a:p>
        </p:txBody>
      </p:sp>
      <p:sp>
        <p:nvSpPr>
          <p:cNvPr id="12304" name="Rettangolo 18"/>
          <p:cNvSpPr>
            <a:spLocks noChangeArrowheads="1"/>
          </p:cNvSpPr>
          <p:nvPr/>
        </p:nvSpPr>
        <p:spPr bwMode="auto">
          <a:xfrm>
            <a:off x="330200" y="4149725"/>
            <a:ext cx="91313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it-IT" altLang="it-IT" sz="2400" b="1" dirty="0" smtClean="0">
                <a:solidFill>
                  <a:srgbClr val="002060"/>
                </a:solidFill>
                <a:latin typeface="Times New Roman" panose="02020603050405020304" pitchFamily="18" charset="0"/>
              </a:rPr>
              <a:t>Un quarto episodio è riferibile al prelevamento di </a:t>
            </a:r>
            <a:r>
              <a:rPr lang="it-IT" altLang="it-IT" sz="2400" b="1" dirty="0">
                <a:solidFill>
                  <a:srgbClr val="002060"/>
                </a:solidFill>
                <a:latin typeface="Times New Roman" panose="02020603050405020304" pitchFamily="18" charset="0"/>
              </a:rPr>
              <a:t>€ 30.000 con la motivazione apparente di costituire un «fondo» dedicato alle cure mediche del coniuge gravemente malato di un consigliere UNIDAV. Il denaro, confluito su di un conto corrente radicato in Romania ed intestato ad una cittadina rumena, veniva prelevato «in contanti» e consegnato all’indagata da persona di fiducia stabilmente residente in Romania, coniuge della cittadina romena titolare del conto corrente bancario. </a:t>
            </a: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4274</TotalTime>
  <Pages>78</Pages>
  <Words>1261</Words>
  <Application>Microsoft Office PowerPoint</Application>
  <PresentationFormat>A4 (21x29,7 cm)</PresentationFormat>
  <Paragraphs>130</Paragraphs>
  <Slides>12</Slides>
  <Notes>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Book Antiqua</vt:lpstr>
      <vt:lpstr>Calibri</vt:lpstr>
      <vt:lpstr>Palette</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Manager>Cap. Marco Aquilio</Manager>
  <Company>Compagnia CC.Chieti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dc:title>
  <dc:creator>Administrator</dc:creator>
  <cp:lastModifiedBy>Fiore Serafino - COL</cp:lastModifiedBy>
  <cp:revision>973</cp:revision>
  <cp:lastPrinted>1997-05-29T07:59:50Z</cp:lastPrinted>
  <dcterms:created xsi:type="dcterms:W3CDTF">1996-07-04T10:25:26Z</dcterms:created>
  <dcterms:modified xsi:type="dcterms:W3CDTF">2019-06-19T08:21:09Z</dcterms:modified>
</cp:coreProperties>
</file>